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3736E3-3CD4-4EDF-8D40-6702F00B306A}"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3266764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736E3-3CD4-4EDF-8D40-6702F00B306A}"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224278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736E3-3CD4-4EDF-8D40-6702F00B306A}"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5D161A-90C4-4564-BFBA-52C2B7B6A67B}"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3716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83736E3-3CD4-4EDF-8D40-6702F00B306A}"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3707957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83736E3-3CD4-4EDF-8D40-6702F00B306A}"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5D161A-90C4-4564-BFBA-52C2B7B6A67B}"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82032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83736E3-3CD4-4EDF-8D40-6702F00B306A}"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1769522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736E3-3CD4-4EDF-8D40-6702F00B306A}"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1227158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736E3-3CD4-4EDF-8D40-6702F00B306A}"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339418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736E3-3CD4-4EDF-8D40-6702F00B306A}"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2641393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736E3-3CD4-4EDF-8D40-6702F00B306A}"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785970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3736E3-3CD4-4EDF-8D40-6702F00B306A}"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256827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3736E3-3CD4-4EDF-8D40-6702F00B306A}" type="datetimeFigureOut">
              <a:rPr lang="en-US" smtClean="0"/>
              <a:t>3/25/2022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217702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3736E3-3CD4-4EDF-8D40-6702F00B306A}" type="datetimeFigureOut">
              <a:rPr lang="en-US" smtClean="0"/>
              <a:t>3/25/2022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655104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736E3-3CD4-4EDF-8D40-6702F00B306A}" type="datetimeFigureOut">
              <a:rPr lang="en-US" smtClean="0"/>
              <a:t>3/25/2022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7379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3736E3-3CD4-4EDF-8D40-6702F00B306A}"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3111610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3736E3-3CD4-4EDF-8D40-6702F00B306A}"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5D161A-90C4-4564-BFBA-52C2B7B6A67B}" type="slidenum">
              <a:rPr lang="en-US" smtClean="0"/>
              <a:t>‹#›</a:t>
            </a:fld>
            <a:endParaRPr lang="en-US"/>
          </a:p>
        </p:txBody>
      </p:sp>
    </p:spTree>
    <p:extLst>
      <p:ext uri="{BB962C8B-B14F-4D97-AF65-F5344CB8AC3E}">
        <p14:creationId xmlns:p14="http://schemas.microsoft.com/office/powerpoint/2010/main" val="2429641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83736E3-3CD4-4EDF-8D40-6702F00B306A}" type="datetimeFigureOut">
              <a:rPr lang="en-US" smtClean="0"/>
              <a:t>3/25/2022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15D161A-90C4-4564-BFBA-52C2B7B6A67B}" type="slidenum">
              <a:rPr lang="en-US" smtClean="0"/>
              <a:t>‹#›</a:t>
            </a:fld>
            <a:endParaRPr lang="en-US"/>
          </a:p>
        </p:txBody>
      </p:sp>
    </p:spTree>
    <p:extLst>
      <p:ext uri="{BB962C8B-B14F-4D97-AF65-F5344CB8AC3E}">
        <p14:creationId xmlns:p14="http://schemas.microsoft.com/office/powerpoint/2010/main" val="230781718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F9460-8A2F-45B1-842B-E991310B94D2}"/>
              </a:ext>
            </a:extLst>
          </p:cNvPr>
          <p:cNvSpPr>
            <a:spLocks noGrp="1"/>
          </p:cNvSpPr>
          <p:nvPr>
            <p:ph type="ctrTitle"/>
          </p:nvPr>
        </p:nvSpPr>
        <p:spPr>
          <a:xfrm>
            <a:off x="0" y="1"/>
            <a:ext cx="12192000" cy="1246094"/>
          </a:xfrm>
        </p:spPr>
        <p:txBody>
          <a:bodyPr anchor="ctr">
            <a:normAutofit/>
          </a:bodyPr>
          <a:lstStyle/>
          <a:p>
            <a:pPr algn="ctr"/>
            <a:r>
              <a:rPr lang="en-US" sz="5400" dirty="0">
                <a:latin typeface="Modern Love" panose="04090805081005020601" pitchFamily="82" charset="0"/>
              </a:rPr>
              <a:t>	STOCK MARKET ANALYSIS</a:t>
            </a:r>
          </a:p>
        </p:txBody>
      </p:sp>
      <p:sp>
        <p:nvSpPr>
          <p:cNvPr id="3" name="Subtitle 2">
            <a:extLst>
              <a:ext uri="{FF2B5EF4-FFF2-40B4-BE49-F238E27FC236}">
                <a16:creationId xmlns:a16="http://schemas.microsoft.com/office/drawing/2014/main" id="{1420AD1A-E3D4-4D44-8AF3-8ED2192553D9}"/>
              </a:ext>
            </a:extLst>
          </p:cNvPr>
          <p:cNvSpPr>
            <a:spLocks noGrp="1"/>
          </p:cNvSpPr>
          <p:nvPr>
            <p:ph type="subTitle" idx="1"/>
          </p:nvPr>
        </p:nvSpPr>
        <p:spPr>
          <a:xfrm>
            <a:off x="1622611" y="1246096"/>
            <a:ext cx="4661647" cy="5611904"/>
          </a:xfrm>
        </p:spPr>
        <p:txBody>
          <a:bodyPr anchor="ctr">
            <a:noAutofit/>
          </a:bodyPr>
          <a:lstStyle/>
          <a:p>
            <a:pPr algn="ctr"/>
            <a:r>
              <a:rPr lang="en-US" sz="3600" b="1" i="1" dirty="0">
                <a:latin typeface="Algerian" panose="04020705040A02060702" pitchFamily="82" charset="0"/>
              </a:rPr>
              <a:t>P-97 GROUP-6</a:t>
            </a:r>
          </a:p>
          <a:p>
            <a:pPr algn="ctr"/>
            <a:endParaRPr lang="en-US" sz="2000" b="1" dirty="0">
              <a:solidFill>
                <a:schemeClr val="accent5"/>
              </a:solidFill>
            </a:endParaRPr>
          </a:p>
          <a:p>
            <a:pPr algn="ctr"/>
            <a:r>
              <a:rPr lang="en-US" sz="2400" b="1" dirty="0">
                <a:latin typeface="Algerian" panose="04020705040A02060702" pitchFamily="82" charset="0"/>
              </a:rPr>
              <a:t>Vishwas Suryawanshi</a:t>
            </a:r>
          </a:p>
          <a:p>
            <a:pPr algn="ctr"/>
            <a:r>
              <a:rPr lang="en-US" sz="2400" b="1" dirty="0">
                <a:latin typeface="Algerian" panose="04020705040A02060702" pitchFamily="82" charset="0"/>
              </a:rPr>
              <a:t>Mariah S </a:t>
            </a:r>
            <a:r>
              <a:rPr lang="en-US" sz="2400" b="1" dirty="0" err="1">
                <a:latin typeface="Algerian" panose="04020705040A02060702" pitchFamily="82" charset="0"/>
              </a:rPr>
              <a:t>Valiaveedan</a:t>
            </a:r>
            <a:endParaRPr lang="en-US" sz="2400" b="1" dirty="0">
              <a:latin typeface="Algerian" panose="04020705040A02060702" pitchFamily="82" charset="0"/>
            </a:endParaRPr>
          </a:p>
          <a:p>
            <a:pPr algn="ctr"/>
            <a:r>
              <a:rPr lang="en-US" sz="2400" b="1" dirty="0" err="1">
                <a:latin typeface="Algerian" panose="04020705040A02060702" pitchFamily="82" charset="0"/>
              </a:rPr>
              <a:t>Mohd</a:t>
            </a:r>
            <a:r>
              <a:rPr lang="en-US" sz="2400" b="1" dirty="0">
                <a:latin typeface="Algerian" panose="04020705040A02060702" pitchFamily="82" charset="0"/>
              </a:rPr>
              <a:t> Kaif</a:t>
            </a:r>
          </a:p>
          <a:p>
            <a:pPr algn="ctr"/>
            <a:r>
              <a:rPr lang="en-US" sz="2400" b="1" dirty="0" err="1">
                <a:latin typeface="Algerian" panose="04020705040A02060702" pitchFamily="82" charset="0"/>
              </a:rPr>
              <a:t>Mohd</a:t>
            </a:r>
            <a:r>
              <a:rPr lang="en-US" sz="2400" b="1" dirty="0">
                <a:latin typeface="Algerian" panose="04020705040A02060702" pitchFamily="82" charset="0"/>
              </a:rPr>
              <a:t> Anas</a:t>
            </a:r>
          </a:p>
          <a:p>
            <a:pPr algn="ctr"/>
            <a:r>
              <a:rPr lang="en-US" sz="2400" b="1" dirty="0" err="1">
                <a:latin typeface="Algerian" panose="04020705040A02060702" pitchFamily="82" charset="0"/>
              </a:rPr>
              <a:t>Mohd</a:t>
            </a:r>
            <a:r>
              <a:rPr lang="en-US" sz="2400" b="1" dirty="0">
                <a:latin typeface="Algerian" panose="04020705040A02060702" pitchFamily="82" charset="0"/>
              </a:rPr>
              <a:t> </a:t>
            </a:r>
            <a:r>
              <a:rPr lang="en-US" sz="2400" b="1" dirty="0" err="1">
                <a:latin typeface="Algerian" panose="04020705040A02060702" pitchFamily="82" charset="0"/>
              </a:rPr>
              <a:t>Faiz</a:t>
            </a:r>
            <a:endParaRPr lang="en-US" sz="2400" b="1" dirty="0">
              <a:latin typeface="Algerian" panose="04020705040A02060702" pitchFamily="82" charset="0"/>
            </a:endParaRPr>
          </a:p>
        </p:txBody>
      </p:sp>
      <p:pic>
        <p:nvPicPr>
          <p:cNvPr id="4" name="Picture 2">
            <a:extLst>
              <a:ext uri="{FF2B5EF4-FFF2-40B4-BE49-F238E27FC236}">
                <a16:creationId xmlns:a16="http://schemas.microsoft.com/office/drawing/2014/main" id="{68964308-71F9-41A1-91E6-14F8202041A5}"/>
              </a:ext>
            </a:extLst>
          </p:cNvPr>
          <p:cNvPicPr>
            <a:picLocks noChangeAspect="1" noChangeArrowheads="1"/>
          </p:cNvPicPr>
          <p:nvPr/>
        </p:nvPicPr>
        <p:blipFill>
          <a:blip r:embed="rId2"/>
          <a:srcRect/>
          <a:stretch>
            <a:fillRect/>
          </a:stretch>
        </p:blipFill>
        <p:spPr bwMode="auto">
          <a:xfrm>
            <a:off x="8579223" y="3133358"/>
            <a:ext cx="3514165" cy="3599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ubtitle 2">
            <a:extLst>
              <a:ext uri="{FF2B5EF4-FFF2-40B4-BE49-F238E27FC236}">
                <a16:creationId xmlns:a16="http://schemas.microsoft.com/office/drawing/2014/main" id="{BAFE72BC-7B5C-4F2E-88A0-71F46786A275}"/>
              </a:ext>
            </a:extLst>
          </p:cNvPr>
          <p:cNvSpPr txBox="1">
            <a:spLocks/>
          </p:cNvSpPr>
          <p:nvPr/>
        </p:nvSpPr>
        <p:spPr>
          <a:xfrm>
            <a:off x="8417858" y="1873624"/>
            <a:ext cx="3836894" cy="1335741"/>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endParaRPr lang="en-US" sz="2000" b="1" dirty="0">
              <a:solidFill>
                <a:schemeClr val="accent5"/>
              </a:solidFill>
            </a:endParaRPr>
          </a:p>
          <a:p>
            <a:pPr algn="ctr"/>
            <a:r>
              <a:rPr lang="en-US" sz="3200" b="1" dirty="0">
                <a:latin typeface="Algerian" panose="04020705040A02060702" pitchFamily="82" charset="0"/>
              </a:rPr>
              <a:t>Mentor- Karthik</a:t>
            </a:r>
          </a:p>
          <a:p>
            <a:endParaRPr lang="en-US" sz="2000" dirty="0"/>
          </a:p>
        </p:txBody>
      </p:sp>
    </p:spTree>
    <p:extLst>
      <p:ext uri="{BB962C8B-B14F-4D97-AF65-F5344CB8AC3E}">
        <p14:creationId xmlns:p14="http://schemas.microsoft.com/office/powerpoint/2010/main" val="1714125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34C6539-A656-4709-8B8E-0606B49A222B}"/>
              </a:ext>
            </a:extLst>
          </p:cNvPr>
          <p:cNvSpPr txBox="1">
            <a:spLocks/>
          </p:cNvSpPr>
          <p:nvPr/>
        </p:nvSpPr>
        <p:spPr>
          <a:xfrm>
            <a:off x="1766047" y="717177"/>
            <a:ext cx="10157012" cy="1625094"/>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We have applied 1-Step Differencing to the data and again we have applied the Dickey Fuller’s Test to the data and we have found that the Data-Set is Stationary</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Differencing has improved the Stationarity of the series significantly</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7" name="Picture 6">
            <a:extLst>
              <a:ext uri="{FF2B5EF4-FFF2-40B4-BE49-F238E27FC236}">
                <a16:creationId xmlns:a16="http://schemas.microsoft.com/office/drawing/2014/main" id="{B1FD2109-36C2-4D76-9933-99D157F57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071" y="3938491"/>
            <a:ext cx="4038950" cy="1577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CCD3520-B1E4-48C3-85FB-DD1A3F9E1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648" y="2635624"/>
            <a:ext cx="6499412" cy="3989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8371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797075FD-8EF8-4BE6-8EE8-F82F39A74391}"/>
              </a:ext>
            </a:extLst>
          </p:cNvPr>
          <p:cNvSpPr txBox="1">
            <a:spLocks/>
          </p:cNvSpPr>
          <p:nvPr/>
        </p:nvSpPr>
        <p:spPr>
          <a:xfrm>
            <a:off x="1766047" y="717177"/>
            <a:ext cx="10157012" cy="1625094"/>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We have applied 12-Step  Seasonal Differencing to the data and again we have applied the Dickey Fuller’s Test to the data and we have found that the Data-Set is Stationary</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We are considering the Seasonal First Difference for the further analysis because it looks more Stationary and her Significance has also increased</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3" name="Picture 2">
            <a:extLst>
              <a:ext uri="{FF2B5EF4-FFF2-40B4-BE49-F238E27FC236}">
                <a16:creationId xmlns:a16="http://schemas.microsoft.com/office/drawing/2014/main" id="{B91E8510-924E-44BE-A521-6C7873FCC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840188"/>
            <a:ext cx="3977985" cy="1562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ACA91ACE-2364-4908-8890-E9B194F56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482" y="2501153"/>
            <a:ext cx="6965578" cy="41596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014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5AD797E5-045D-491E-B296-B859152138DC}"/>
              </a:ext>
            </a:extLst>
          </p:cNvPr>
          <p:cNvSpPr/>
          <p:nvPr/>
        </p:nvSpPr>
        <p:spPr>
          <a:xfrm>
            <a:off x="3980011" y="663897"/>
            <a:ext cx="4231977"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TIME SERIES DECOMPOSITION PLOT</a:t>
            </a:r>
          </a:p>
        </p:txBody>
      </p:sp>
      <p:sp>
        <p:nvSpPr>
          <p:cNvPr id="3" name="Subtitle 2">
            <a:extLst>
              <a:ext uri="{FF2B5EF4-FFF2-40B4-BE49-F238E27FC236}">
                <a16:creationId xmlns:a16="http://schemas.microsoft.com/office/drawing/2014/main" id="{028C938B-C782-4D49-B13B-2E7302280354}"/>
              </a:ext>
            </a:extLst>
          </p:cNvPr>
          <p:cNvSpPr txBox="1">
            <a:spLocks/>
          </p:cNvSpPr>
          <p:nvPr/>
        </p:nvSpPr>
        <p:spPr>
          <a:xfrm>
            <a:off x="1362635" y="5136778"/>
            <a:ext cx="10157012" cy="1625094"/>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LEVEL : First plot shows the average value in the series</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TREND : Show the increasing or decreasing value in the series and has a non linear trend</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SEASONALITY : Show the repeating short-term cycle in the series and now is stationary</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RESID : Shows the random variation in the series</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5" name="Picture 4">
            <a:extLst>
              <a:ext uri="{FF2B5EF4-FFF2-40B4-BE49-F238E27FC236}">
                <a16:creationId xmlns:a16="http://schemas.microsoft.com/office/drawing/2014/main" id="{C7CDA8E9-7EFA-4863-9689-C2B7990B7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8916" y="1379680"/>
            <a:ext cx="5154166" cy="3512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97026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520EDF71-AD54-4D60-AADB-825A5E37AA1F}"/>
              </a:ext>
            </a:extLst>
          </p:cNvPr>
          <p:cNvSpPr/>
          <p:nvPr/>
        </p:nvSpPr>
        <p:spPr>
          <a:xfrm>
            <a:off x="4356211" y="663897"/>
            <a:ext cx="347957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ACF &amp; PACF PLOT</a:t>
            </a:r>
          </a:p>
        </p:txBody>
      </p:sp>
      <p:sp>
        <p:nvSpPr>
          <p:cNvPr id="3" name="Subtitle 2">
            <a:extLst>
              <a:ext uri="{FF2B5EF4-FFF2-40B4-BE49-F238E27FC236}">
                <a16:creationId xmlns:a16="http://schemas.microsoft.com/office/drawing/2014/main" id="{58D66B67-C1D2-42A8-8482-DDEEED49967E}"/>
              </a:ext>
            </a:extLst>
          </p:cNvPr>
          <p:cNvSpPr txBox="1">
            <a:spLocks/>
          </p:cNvSpPr>
          <p:nvPr/>
        </p:nvSpPr>
        <p:spPr>
          <a:xfrm>
            <a:off x="1739152" y="1506072"/>
            <a:ext cx="10157012" cy="1625094"/>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Autocorrelation Function (ACF) : It is a measure of the correlation between the time series with a lagged version of itself</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Partial Autocorrelation Function (PACF) : This measures the correlation between the time series with a lagged version of itself but after eliminating the variations already explained by the intervening comparisons.</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5" name="Picture 4">
            <a:extLst>
              <a:ext uri="{FF2B5EF4-FFF2-40B4-BE49-F238E27FC236}">
                <a16:creationId xmlns:a16="http://schemas.microsoft.com/office/drawing/2014/main" id="{0DCD9262-C92D-47CB-9E27-EDB949EB6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950" y="2943807"/>
            <a:ext cx="5686616" cy="3799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9">
            <a:extLst>
              <a:ext uri="{FF2B5EF4-FFF2-40B4-BE49-F238E27FC236}">
                <a16:creationId xmlns:a16="http://schemas.microsoft.com/office/drawing/2014/main" id="{8A33348B-86CE-4DBB-BB03-5823CB29B6AC}"/>
              </a:ext>
            </a:extLst>
          </p:cNvPr>
          <p:cNvSpPr txBox="1"/>
          <p:nvPr/>
        </p:nvSpPr>
        <p:spPr>
          <a:xfrm>
            <a:off x="2440920" y="4204339"/>
            <a:ext cx="3830581" cy="215443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Gradual Decline in ACF Plot</a:t>
            </a:r>
          </a:p>
          <a:p>
            <a:pPr defTabSz="914400">
              <a:buFont typeface="Wingdings" pitchFamily="2" charset="2"/>
              <a:buChar char="v"/>
              <a:defRP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Sharp Dropoff in PACF Plot</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2968329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CCB0098-D818-4CCF-9FE7-C59491185399}"/>
              </a:ext>
            </a:extLst>
          </p:cNvPr>
          <p:cNvSpPr txBox="1">
            <a:spLocks/>
          </p:cNvSpPr>
          <p:nvPr/>
        </p:nvSpPr>
        <p:spPr>
          <a:xfrm>
            <a:off x="0" y="414007"/>
            <a:ext cx="12192000" cy="112335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endParaRPr lang="en-US" sz="4000" i="1" dirty="0">
              <a:latin typeface="Modern Love" panose="04090805081005020601" pitchFamily="82" charset="0"/>
            </a:endParaRPr>
          </a:p>
        </p:txBody>
      </p:sp>
      <p:sp>
        <p:nvSpPr>
          <p:cNvPr id="3" name="Subtitle 2">
            <a:extLst>
              <a:ext uri="{FF2B5EF4-FFF2-40B4-BE49-F238E27FC236}">
                <a16:creationId xmlns:a16="http://schemas.microsoft.com/office/drawing/2014/main" id="{1D939293-C00E-4873-8DD6-B5466643D038}"/>
              </a:ext>
            </a:extLst>
          </p:cNvPr>
          <p:cNvSpPr txBox="1">
            <a:spLocks/>
          </p:cNvSpPr>
          <p:nvPr/>
        </p:nvSpPr>
        <p:spPr>
          <a:xfrm>
            <a:off x="188259" y="0"/>
            <a:ext cx="12192000" cy="112335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4000" i="1" dirty="0">
                <a:latin typeface="Modern Love" panose="04090805081005020601" pitchFamily="82" charset="0"/>
              </a:rPr>
              <a:t>MODEL EVALUATION - BUILDING</a:t>
            </a:r>
          </a:p>
        </p:txBody>
      </p:sp>
      <p:sp>
        <p:nvSpPr>
          <p:cNvPr id="4" name="Rectangle 3">
            <a:extLst>
              <a:ext uri="{FF2B5EF4-FFF2-40B4-BE49-F238E27FC236}">
                <a16:creationId xmlns:a16="http://schemas.microsoft.com/office/drawing/2014/main" id="{EA3BE46C-EF30-4EA4-8DD6-9AFB863762C0}"/>
              </a:ext>
            </a:extLst>
          </p:cNvPr>
          <p:cNvSpPr/>
          <p:nvPr/>
        </p:nvSpPr>
        <p:spPr>
          <a:xfrm>
            <a:off x="1891553" y="784322"/>
            <a:ext cx="10112188" cy="8740854"/>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DATA DRIVEN MODELS :</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1. Simple Exponential Method </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2. Holt’s Method </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3. Holt’s Winter Exponential Smoothing with Additive Seasonality and Additive Trend</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4. Holt’s Winter Exponential Smoothing with Multiplicative Seasonality and Additive Trend</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5. Holt’s Winter Exponential Smoothing with Multiplicative Seasonality and Multiplicative Trend</a:t>
            </a:r>
          </a:p>
          <a:p>
            <a:pPr indent="-285750" defTabSz="914400">
              <a:buFont typeface="Wingdings" pitchFamily="2" charset="2"/>
              <a:buChar char="v"/>
              <a:defRP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MODEL BASED METHODS :</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1. Linear Model</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2. Exponential Model</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3. Quadratic Model</a:t>
            </a:r>
          </a:p>
          <a:p>
            <a:pPr indent="-285750" defTabSz="914400">
              <a:buFont typeface="Wingdings" pitchFamily="2" charset="2"/>
              <a:buChar char="v"/>
              <a:defRP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ARIMA MODEL (Non-Stationary Dataset &amp; Stationary Dataset)</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Auto-Regressor Model</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Moving Average Model</a:t>
            </a:r>
          </a:p>
          <a:p>
            <a:pPr indent="-285750"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LSTM Model</a:t>
            </a:r>
          </a:p>
          <a:p>
            <a:endParaRPr lang="en-US" sz="2400" kern="0" dirty="0">
              <a:solidFill>
                <a:schemeClr val="accent3">
                  <a:lumMod val="75000"/>
                </a:schemeClr>
              </a:solidFill>
              <a:latin typeface="Bahnschrift Condensed" panose="020B0502040204020203" pitchFamily="34" charset="0"/>
              <a:ea typeface="+mn-ea"/>
              <a:cs typeface="Arial" pitchFamily="34" charset="0"/>
            </a:endParaRPr>
          </a:p>
          <a:p>
            <a:br>
              <a:rPr lang="en-US" dirty="0"/>
            </a:br>
            <a:endParaRPr lang="en-US" b="1" dirty="0">
              <a:solidFill>
                <a:srgbClr val="002060"/>
              </a:solidFill>
            </a:endParaRPr>
          </a:p>
          <a:p>
            <a:pPr>
              <a:buFont typeface="Wingdings" pitchFamily="2" charset="2"/>
              <a:buChar char="v"/>
            </a:pPr>
            <a:endParaRPr lang="en-US" b="1" dirty="0">
              <a:solidFill>
                <a:srgbClr val="002060"/>
              </a:solidFill>
            </a:endParaRPr>
          </a:p>
          <a:p>
            <a:pPr>
              <a:buFont typeface="Wingdings" pitchFamily="2" charset="2"/>
              <a:buChar char="v"/>
            </a:pPr>
            <a:endParaRPr lang="en-US" b="1" dirty="0">
              <a:solidFill>
                <a:srgbClr val="002060"/>
              </a:solidFill>
            </a:endParaRPr>
          </a:p>
          <a:p>
            <a:pPr>
              <a:buFont typeface="Wingdings" pitchFamily="2" charset="2"/>
              <a:buChar char="v"/>
            </a:pPr>
            <a:endParaRPr lang="en-US" b="1" dirty="0">
              <a:solidFill>
                <a:srgbClr val="002060"/>
              </a:solidFill>
            </a:endParaRPr>
          </a:p>
          <a:p>
            <a:pPr>
              <a:buFont typeface="Wingdings" pitchFamily="2" charset="2"/>
              <a:buChar char="v"/>
            </a:pPr>
            <a:endParaRPr lang="en-US" b="1" dirty="0">
              <a:solidFill>
                <a:srgbClr val="002060"/>
              </a:solidFill>
            </a:endParaRPr>
          </a:p>
          <a:p>
            <a:pPr>
              <a:buFont typeface="Wingdings" pitchFamily="2" charset="2"/>
              <a:buChar char="v"/>
            </a:pPr>
            <a:endParaRPr lang="en-US" b="1" dirty="0">
              <a:solidFill>
                <a:srgbClr val="002060"/>
              </a:solidFill>
            </a:endParaRPr>
          </a:p>
          <a:p>
            <a:endParaRPr lang="en-US" b="1" dirty="0">
              <a:solidFill>
                <a:srgbClr val="002060"/>
              </a:solidFill>
            </a:endParaRPr>
          </a:p>
          <a:p>
            <a:endParaRPr lang="en-US" b="1" u="sng" dirty="0">
              <a:solidFill>
                <a:srgbClr val="002060"/>
              </a:solidFill>
            </a:endParaRPr>
          </a:p>
          <a:p>
            <a:endParaRPr lang="en-US" dirty="0"/>
          </a:p>
          <a:p>
            <a:endParaRPr lang="en-US" dirty="0"/>
          </a:p>
        </p:txBody>
      </p:sp>
    </p:spTree>
    <p:extLst>
      <p:ext uri="{BB962C8B-B14F-4D97-AF65-F5344CB8AC3E}">
        <p14:creationId xmlns:p14="http://schemas.microsoft.com/office/powerpoint/2010/main" val="3375204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415EB0DF-88E5-4D9C-9EC8-0C2E9707AD26}"/>
              </a:ext>
            </a:extLst>
          </p:cNvPr>
          <p:cNvSpPr/>
          <p:nvPr/>
        </p:nvSpPr>
        <p:spPr>
          <a:xfrm>
            <a:off x="3980011" y="663897"/>
            <a:ext cx="4231977"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SINGLE EXPONENTIAL METHOD</a:t>
            </a:r>
          </a:p>
        </p:txBody>
      </p:sp>
      <p:sp>
        <p:nvSpPr>
          <p:cNvPr id="3" name="Subtitle 2">
            <a:extLst>
              <a:ext uri="{FF2B5EF4-FFF2-40B4-BE49-F238E27FC236}">
                <a16:creationId xmlns:a16="http://schemas.microsoft.com/office/drawing/2014/main" id="{B11BC554-75E5-4DB3-AFA4-1A6825073531}"/>
              </a:ext>
            </a:extLst>
          </p:cNvPr>
          <p:cNvSpPr txBox="1">
            <a:spLocks/>
          </p:cNvSpPr>
          <p:nvPr/>
        </p:nvSpPr>
        <p:spPr>
          <a:xfrm>
            <a:off x="1676399" y="1380566"/>
            <a:ext cx="10157012" cy="1625094"/>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Single Exponential Smoothing works on weighted averages i.e. the average of the previous level and current observation. Largest weights are associated with the recent observations and the smallest weights are associated with the oldest observations.</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5" name="Picture 4">
            <a:extLst>
              <a:ext uri="{FF2B5EF4-FFF2-40B4-BE49-F238E27FC236}">
                <a16:creationId xmlns:a16="http://schemas.microsoft.com/office/drawing/2014/main" id="{911D09B3-1655-4188-BB5C-664074EDB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013" y="2875455"/>
            <a:ext cx="7773058" cy="37064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070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99D92-A11A-47A7-BF5D-FA110C21B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814" y="806854"/>
            <a:ext cx="9510584" cy="4473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9">
            <a:extLst>
              <a:ext uri="{FF2B5EF4-FFF2-40B4-BE49-F238E27FC236}">
                <a16:creationId xmlns:a16="http://schemas.microsoft.com/office/drawing/2014/main" id="{A482121A-CE94-49EB-8381-CF8A5C935A03}"/>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1.0489</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49CA331A-6F2B-4EA1-8B69-68C62CACD9AC}"/>
              </a:ext>
            </a:extLst>
          </p:cNvPr>
          <p:cNvSpPr txBox="1"/>
          <p:nvPr/>
        </p:nvSpPr>
        <p:spPr>
          <a:xfrm>
            <a:off x="7147390" y="5755233"/>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20.1503</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318855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19910C6E-2BD3-4EF8-968C-CD8B05759226}"/>
              </a:ext>
            </a:extLst>
          </p:cNvPr>
          <p:cNvSpPr/>
          <p:nvPr/>
        </p:nvSpPr>
        <p:spPr>
          <a:xfrm>
            <a:off x="3980011" y="663897"/>
            <a:ext cx="4231977"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HOLT’S METHOD</a:t>
            </a:r>
          </a:p>
        </p:txBody>
      </p:sp>
      <p:sp>
        <p:nvSpPr>
          <p:cNvPr id="3" name="Subtitle 2">
            <a:extLst>
              <a:ext uri="{FF2B5EF4-FFF2-40B4-BE49-F238E27FC236}">
                <a16:creationId xmlns:a16="http://schemas.microsoft.com/office/drawing/2014/main" id="{5EF9B7B1-1910-40C2-A0C6-3A5E928CCE49}"/>
              </a:ext>
            </a:extLst>
          </p:cNvPr>
          <p:cNvSpPr txBox="1">
            <a:spLocks/>
          </p:cNvSpPr>
          <p:nvPr/>
        </p:nvSpPr>
        <p:spPr>
          <a:xfrm>
            <a:off x="1676399" y="1380566"/>
            <a:ext cx="10157012" cy="1625094"/>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Expanding the Simple Exponential Smoothing method, the Holt’s method helps you to forecast time series data that has a trend</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5" name="Picture 4">
            <a:extLst>
              <a:ext uri="{FF2B5EF4-FFF2-40B4-BE49-F238E27FC236}">
                <a16:creationId xmlns:a16="http://schemas.microsoft.com/office/drawing/2014/main" id="{49C3D3B2-F964-4641-9F36-24F5FE167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083" y="2542639"/>
            <a:ext cx="8369189" cy="4020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66492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C5473-DDAB-4EF3-A6B1-3E41347E5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70" y="967096"/>
            <a:ext cx="9563929" cy="4511431"/>
          </a:xfrm>
          <a:prstGeom prst="rect">
            <a:avLst/>
          </a:prstGeom>
        </p:spPr>
      </p:pic>
      <p:sp>
        <p:nvSpPr>
          <p:cNvPr id="4" name="TextBox 9">
            <a:extLst>
              <a:ext uri="{FF2B5EF4-FFF2-40B4-BE49-F238E27FC236}">
                <a16:creationId xmlns:a16="http://schemas.microsoft.com/office/drawing/2014/main" id="{E4BF554D-2666-4B52-A825-859A508B246F}"/>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1.3415</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70F729CC-291B-41B7-B84B-93219B6F2EEC}"/>
              </a:ext>
            </a:extLst>
          </p:cNvPr>
          <p:cNvSpPr txBox="1"/>
          <p:nvPr/>
        </p:nvSpPr>
        <p:spPr>
          <a:xfrm>
            <a:off x="7147390" y="5755233"/>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35.6116</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2841162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F0B9D8F3-07B7-446E-BDA9-35A738236AEF}"/>
              </a:ext>
            </a:extLst>
          </p:cNvPr>
          <p:cNvSpPr/>
          <p:nvPr/>
        </p:nvSpPr>
        <p:spPr>
          <a:xfrm>
            <a:off x="3980011" y="663897"/>
            <a:ext cx="4231977"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HOLT WINTER’S SEASONAL METHOD</a:t>
            </a:r>
          </a:p>
        </p:txBody>
      </p:sp>
      <p:sp>
        <p:nvSpPr>
          <p:cNvPr id="3" name="Subtitle 2">
            <a:extLst>
              <a:ext uri="{FF2B5EF4-FFF2-40B4-BE49-F238E27FC236}">
                <a16:creationId xmlns:a16="http://schemas.microsoft.com/office/drawing/2014/main" id="{B883F3FB-4E2E-4F96-90D8-F5248C8445A9}"/>
              </a:ext>
            </a:extLst>
          </p:cNvPr>
          <p:cNvSpPr txBox="1">
            <a:spLocks/>
          </p:cNvSpPr>
          <p:nvPr/>
        </p:nvSpPr>
        <p:spPr>
          <a:xfrm>
            <a:off x="1676398" y="1380565"/>
            <a:ext cx="10515601" cy="5477435"/>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The Holt-Winters model extends Holt to allow the forecasting of time series data that has both trend and seasonality, and this method includes this seasonality smoothing parameter.</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There are two general types of seasonality: Additive and Multiplicative.</a:t>
            </a:r>
          </a:p>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Additive:  = Trend + Seasonal + Random</a:t>
            </a:r>
            <a:br>
              <a:rPr lang="en-US" sz="2400" kern="0" dirty="0">
                <a:solidFill>
                  <a:schemeClr val="accent3">
                    <a:lumMod val="75000"/>
                  </a:schemeClr>
                </a:solidFill>
                <a:latin typeface="Bahnschrift Condensed" panose="020B0502040204020203" pitchFamily="34" charset="0"/>
                <a:cs typeface="Arial" pitchFamily="34" charset="0"/>
              </a:rPr>
            </a:br>
            <a:r>
              <a:rPr lang="en-US" sz="2400" kern="0" dirty="0">
                <a:solidFill>
                  <a:schemeClr val="accent3">
                    <a:lumMod val="75000"/>
                  </a:schemeClr>
                </a:solidFill>
                <a:latin typeface="Bahnschrift Condensed" panose="020B0502040204020203" pitchFamily="34" charset="0"/>
                <a:cs typeface="Arial" pitchFamily="34" charset="0"/>
              </a:rPr>
              <a:t>Seasonal changes in the data stay roughly the same over time and don’t fluctuate in relation to the overall data.</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Multiplicative= Trend * Seasonal * Random</a:t>
            </a:r>
            <a:br>
              <a:rPr lang="en-US" sz="2400" kern="0" dirty="0">
                <a:solidFill>
                  <a:schemeClr val="accent3">
                    <a:lumMod val="75000"/>
                  </a:schemeClr>
                </a:solidFill>
                <a:latin typeface="Bahnschrift Condensed" panose="020B0502040204020203" pitchFamily="34" charset="0"/>
                <a:cs typeface="Arial" pitchFamily="34" charset="0"/>
              </a:rPr>
            </a:br>
            <a:r>
              <a:rPr lang="en-US" sz="2400" kern="0" dirty="0">
                <a:solidFill>
                  <a:schemeClr val="accent3">
                    <a:lumMod val="75000"/>
                  </a:schemeClr>
                </a:solidFill>
                <a:latin typeface="Bahnschrift Condensed" panose="020B0502040204020203" pitchFamily="34" charset="0"/>
                <a:cs typeface="Arial" pitchFamily="34" charset="0"/>
              </a:rPr>
              <a:t>The seasonal variation changes in relation to the overall changes in the data. So, if the data is trending upward, the seasonal differences grow proportionally as well.</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endParaRP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Tree>
    <p:extLst>
      <p:ext uri="{BB962C8B-B14F-4D97-AF65-F5344CB8AC3E}">
        <p14:creationId xmlns:p14="http://schemas.microsoft.com/office/powerpoint/2010/main" val="39117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A69D67C-4BCC-495B-8DC8-55A7B2C302D9}"/>
              </a:ext>
            </a:extLst>
          </p:cNvPr>
          <p:cNvSpPr txBox="1">
            <a:spLocks/>
          </p:cNvSpPr>
          <p:nvPr/>
        </p:nvSpPr>
        <p:spPr>
          <a:xfrm>
            <a:off x="0" y="414007"/>
            <a:ext cx="12192000" cy="112335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4000" i="1" dirty="0">
                <a:latin typeface="Modern Love" panose="04090805081005020601" pitchFamily="82" charset="0"/>
              </a:rPr>
              <a:t>PROJECT ARCHITECTURE</a:t>
            </a:r>
          </a:p>
        </p:txBody>
      </p:sp>
      <p:sp>
        <p:nvSpPr>
          <p:cNvPr id="5" name="Rounded Rectangle 3">
            <a:extLst>
              <a:ext uri="{FF2B5EF4-FFF2-40B4-BE49-F238E27FC236}">
                <a16:creationId xmlns:a16="http://schemas.microsoft.com/office/drawing/2014/main" id="{5509E032-BA3C-4B5D-B9A6-E844A19F6F0F}"/>
              </a:ext>
            </a:extLst>
          </p:cNvPr>
          <p:cNvSpPr/>
          <p:nvPr/>
        </p:nvSpPr>
        <p:spPr>
          <a:xfrm>
            <a:off x="4373508" y="1537357"/>
            <a:ext cx="344498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BUSINESS OBJECTIVE</a:t>
            </a:r>
          </a:p>
        </p:txBody>
      </p:sp>
      <p:sp>
        <p:nvSpPr>
          <p:cNvPr id="6" name="Rounded Rectangle 3">
            <a:extLst>
              <a:ext uri="{FF2B5EF4-FFF2-40B4-BE49-F238E27FC236}">
                <a16:creationId xmlns:a16="http://schemas.microsoft.com/office/drawing/2014/main" id="{FA84A0A2-BFD9-48AE-A10E-F6CFCAADC9DB}"/>
              </a:ext>
            </a:extLst>
          </p:cNvPr>
          <p:cNvSpPr/>
          <p:nvPr/>
        </p:nvSpPr>
        <p:spPr>
          <a:xfrm>
            <a:off x="4373507" y="2265703"/>
            <a:ext cx="344498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DATA COLLECTION</a:t>
            </a:r>
          </a:p>
        </p:txBody>
      </p:sp>
      <p:sp>
        <p:nvSpPr>
          <p:cNvPr id="7" name="Rounded Rectangle 3">
            <a:extLst>
              <a:ext uri="{FF2B5EF4-FFF2-40B4-BE49-F238E27FC236}">
                <a16:creationId xmlns:a16="http://schemas.microsoft.com/office/drawing/2014/main" id="{67A58F29-8DED-4F7A-B2E7-33B2DF0BD30C}"/>
              </a:ext>
            </a:extLst>
          </p:cNvPr>
          <p:cNvSpPr/>
          <p:nvPr/>
        </p:nvSpPr>
        <p:spPr>
          <a:xfrm>
            <a:off x="4373507" y="5874649"/>
            <a:ext cx="344498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MODEL DEPLOYMENT</a:t>
            </a:r>
          </a:p>
        </p:txBody>
      </p:sp>
      <p:sp>
        <p:nvSpPr>
          <p:cNvPr id="8" name="Rounded Rectangle 3">
            <a:extLst>
              <a:ext uri="{FF2B5EF4-FFF2-40B4-BE49-F238E27FC236}">
                <a16:creationId xmlns:a16="http://schemas.microsoft.com/office/drawing/2014/main" id="{9683900B-8699-4D89-9135-682BF0EDC818}"/>
              </a:ext>
            </a:extLst>
          </p:cNvPr>
          <p:cNvSpPr/>
          <p:nvPr/>
        </p:nvSpPr>
        <p:spPr>
          <a:xfrm>
            <a:off x="4373507" y="2975268"/>
            <a:ext cx="344498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EXPLORATORY DATA ANALYSIS</a:t>
            </a:r>
          </a:p>
        </p:txBody>
      </p:sp>
      <p:sp>
        <p:nvSpPr>
          <p:cNvPr id="9" name="Rounded Rectangle 3">
            <a:extLst>
              <a:ext uri="{FF2B5EF4-FFF2-40B4-BE49-F238E27FC236}">
                <a16:creationId xmlns:a16="http://schemas.microsoft.com/office/drawing/2014/main" id="{DAE67C3F-4065-491E-A264-FB0E8C0CAB01}"/>
              </a:ext>
            </a:extLst>
          </p:cNvPr>
          <p:cNvSpPr/>
          <p:nvPr/>
        </p:nvSpPr>
        <p:spPr>
          <a:xfrm>
            <a:off x="4373507" y="3705809"/>
            <a:ext cx="344498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DATA PREPROCESSING</a:t>
            </a:r>
          </a:p>
        </p:txBody>
      </p:sp>
      <p:sp>
        <p:nvSpPr>
          <p:cNvPr id="10" name="Rounded Rectangle 3">
            <a:extLst>
              <a:ext uri="{FF2B5EF4-FFF2-40B4-BE49-F238E27FC236}">
                <a16:creationId xmlns:a16="http://schemas.microsoft.com/office/drawing/2014/main" id="{52489A5A-92EB-4538-9F58-57CAAC98E6C4}"/>
              </a:ext>
            </a:extLst>
          </p:cNvPr>
          <p:cNvSpPr/>
          <p:nvPr/>
        </p:nvSpPr>
        <p:spPr>
          <a:xfrm>
            <a:off x="4373507" y="4431953"/>
            <a:ext cx="344498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MODEL EVALUATION</a:t>
            </a:r>
          </a:p>
        </p:txBody>
      </p:sp>
      <p:sp>
        <p:nvSpPr>
          <p:cNvPr id="11" name="Rounded Rectangle 3">
            <a:extLst>
              <a:ext uri="{FF2B5EF4-FFF2-40B4-BE49-F238E27FC236}">
                <a16:creationId xmlns:a16="http://schemas.microsoft.com/office/drawing/2014/main" id="{D41C901D-230B-4D78-8458-A625DCDC6A09}"/>
              </a:ext>
            </a:extLst>
          </p:cNvPr>
          <p:cNvSpPr/>
          <p:nvPr/>
        </p:nvSpPr>
        <p:spPr>
          <a:xfrm>
            <a:off x="4373507" y="5148127"/>
            <a:ext cx="344498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BUILDING FINAL MODEL</a:t>
            </a:r>
          </a:p>
        </p:txBody>
      </p:sp>
    </p:spTree>
    <p:extLst>
      <p:ext uri="{BB962C8B-B14F-4D97-AF65-F5344CB8AC3E}">
        <p14:creationId xmlns:p14="http://schemas.microsoft.com/office/powerpoint/2010/main" val="2967407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A7162906-F4EA-442B-A5EE-FABEFF261D41}"/>
              </a:ext>
            </a:extLst>
          </p:cNvPr>
          <p:cNvSpPr/>
          <p:nvPr/>
        </p:nvSpPr>
        <p:spPr>
          <a:xfrm>
            <a:off x="3361605" y="645968"/>
            <a:ext cx="5468789" cy="9766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HOLT WINTER’S SEASONAL METHOD WITH ADDITIVE SEASONALITY AND ADDITIVE TREND</a:t>
            </a:r>
          </a:p>
        </p:txBody>
      </p:sp>
      <p:pic>
        <p:nvPicPr>
          <p:cNvPr id="4" name="Picture 3">
            <a:extLst>
              <a:ext uri="{FF2B5EF4-FFF2-40B4-BE49-F238E27FC236}">
                <a16:creationId xmlns:a16="http://schemas.microsoft.com/office/drawing/2014/main" id="{9FBFA15F-E577-4892-B806-B6AD9F21C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254" y="1857512"/>
            <a:ext cx="9533446" cy="4595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8670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5AC4D-A489-4978-83C6-9C72DB383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775" y="941324"/>
            <a:ext cx="9487722" cy="4473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9">
            <a:extLst>
              <a:ext uri="{FF2B5EF4-FFF2-40B4-BE49-F238E27FC236}">
                <a16:creationId xmlns:a16="http://schemas.microsoft.com/office/drawing/2014/main" id="{1CBB26ED-1B3B-4DD9-9CDB-F1C2816AA255}"/>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0.8792</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52F9316B-3417-431D-A328-B1AED424AB56}"/>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18.2944</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96433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CA4DAF09-0DA3-49BE-B003-37F8B16D09A1}"/>
              </a:ext>
            </a:extLst>
          </p:cNvPr>
          <p:cNvSpPr/>
          <p:nvPr/>
        </p:nvSpPr>
        <p:spPr>
          <a:xfrm>
            <a:off x="3361605" y="645968"/>
            <a:ext cx="6132019" cy="9766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HOLT WINTER’S SEASONAL METHOD WITH MULTIPLICATIVE SEASONALITY AND ADDITIVE TREND</a:t>
            </a:r>
          </a:p>
        </p:txBody>
      </p:sp>
      <p:pic>
        <p:nvPicPr>
          <p:cNvPr id="4" name="Picture 3">
            <a:extLst>
              <a:ext uri="{FF2B5EF4-FFF2-40B4-BE49-F238E27FC236}">
                <a16:creationId xmlns:a16="http://schemas.microsoft.com/office/drawing/2014/main" id="{B2F8673E-5E42-46DC-8F67-F4E2D84AB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446" y="1895837"/>
            <a:ext cx="9495343" cy="45723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24206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62377-ED9A-47D3-A5A7-FD452FFAA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885" y="790490"/>
            <a:ext cx="9510584" cy="4541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9">
            <a:extLst>
              <a:ext uri="{FF2B5EF4-FFF2-40B4-BE49-F238E27FC236}">
                <a16:creationId xmlns:a16="http://schemas.microsoft.com/office/drawing/2014/main" id="{D76496A9-C748-443B-B396-110642D83763}"/>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0.8793</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4130FADE-4AE3-4253-9458-DDCB5F745DFE}"/>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18.2916</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40490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CA4DAF09-0DA3-49BE-B003-37F8B16D09A1}"/>
              </a:ext>
            </a:extLst>
          </p:cNvPr>
          <p:cNvSpPr/>
          <p:nvPr/>
        </p:nvSpPr>
        <p:spPr>
          <a:xfrm>
            <a:off x="3003017" y="637004"/>
            <a:ext cx="6723689" cy="9766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HOLT WINTER’S SEASONAL METHOD WITH MULTIPLICATIVE SEASONALITY AND MULTIPLICATIVE TREND</a:t>
            </a:r>
          </a:p>
        </p:txBody>
      </p:sp>
      <p:pic>
        <p:nvPicPr>
          <p:cNvPr id="7" name="Picture 6">
            <a:extLst>
              <a:ext uri="{FF2B5EF4-FFF2-40B4-BE49-F238E27FC236}">
                <a16:creationId xmlns:a16="http://schemas.microsoft.com/office/drawing/2014/main" id="{5E60B6A9-7637-4D1B-A6E2-0F6513BEF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189" y="1844515"/>
            <a:ext cx="9495343" cy="4549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39715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1C6627-C126-4A63-87C6-E3FD265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520" y="860420"/>
            <a:ext cx="9510584" cy="44199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9">
            <a:extLst>
              <a:ext uri="{FF2B5EF4-FFF2-40B4-BE49-F238E27FC236}">
                <a16:creationId xmlns:a16="http://schemas.microsoft.com/office/drawing/2014/main" id="{1EEBA53F-13B0-4768-97F5-C953FE8A1A2C}"/>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0.8631</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C4350A2B-5145-4285-BC1D-6F5EFDC89853}"/>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19.1651</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147242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F6E9AD7B-3BB9-40AE-A2FC-C96B63EFB711}"/>
              </a:ext>
            </a:extLst>
          </p:cNvPr>
          <p:cNvSpPr/>
          <p:nvPr/>
        </p:nvSpPr>
        <p:spPr>
          <a:xfrm>
            <a:off x="3980011" y="663897"/>
            <a:ext cx="4231977"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LINEAR MODEL</a:t>
            </a:r>
          </a:p>
        </p:txBody>
      </p:sp>
      <p:pic>
        <p:nvPicPr>
          <p:cNvPr id="4" name="Picture 3">
            <a:extLst>
              <a:ext uri="{FF2B5EF4-FFF2-40B4-BE49-F238E27FC236}">
                <a16:creationId xmlns:a16="http://schemas.microsoft.com/office/drawing/2014/main" id="{574D88E0-A5BE-4A07-AFD5-79772ED32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138" y="1481926"/>
            <a:ext cx="3635724" cy="4043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ubtitle 2">
            <a:extLst>
              <a:ext uri="{FF2B5EF4-FFF2-40B4-BE49-F238E27FC236}">
                <a16:creationId xmlns:a16="http://schemas.microsoft.com/office/drawing/2014/main" id="{6A1F233C-3FD2-483C-B107-52BB512F30A7}"/>
              </a:ext>
            </a:extLst>
          </p:cNvPr>
          <p:cNvSpPr txBox="1">
            <a:spLocks/>
          </p:cNvSpPr>
          <p:nvPr/>
        </p:nvSpPr>
        <p:spPr>
          <a:xfrm>
            <a:off x="1479176" y="5524991"/>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Standard Errors assume that the covariance matrix of the errors is correctly specified</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The condition number is large, 2e+03. This might indicate that there are strong multicollinearity or other numerical problems</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Tree>
    <p:extLst>
      <p:ext uri="{BB962C8B-B14F-4D97-AF65-F5344CB8AC3E}">
        <p14:creationId xmlns:p14="http://schemas.microsoft.com/office/powerpoint/2010/main" val="4278308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FBC24-77B2-455A-B3F1-7F69F144B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577" y="815819"/>
            <a:ext cx="9502964" cy="4473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9">
            <a:extLst>
              <a:ext uri="{FF2B5EF4-FFF2-40B4-BE49-F238E27FC236}">
                <a16:creationId xmlns:a16="http://schemas.microsoft.com/office/drawing/2014/main" id="{7B29505E-DCD1-4AD3-B54F-DDD5647698F3}"/>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2243.4505</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699FA558-000B-4ABB-A8D0-E8C008F994D8}"/>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12.5069</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1510203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755FD673-A76B-414A-9890-3AE6D1A3DDED}"/>
              </a:ext>
            </a:extLst>
          </p:cNvPr>
          <p:cNvSpPr/>
          <p:nvPr/>
        </p:nvSpPr>
        <p:spPr>
          <a:xfrm>
            <a:off x="3980011" y="663897"/>
            <a:ext cx="4231977"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EXPONENTIAL MODEL</a:t>
            </a:r>
          </a:p>
        </p:txBody>
      </p:sp>
      <p:pic>
        <p:nvPicPr>
          <p:cNvPr id="4" name="Picture 3">
            <a:extLst>
              <a:ext uri="{FF2B5EF4-FFF2-40B4-BE49-F238E27FC236}">
                <a16:creationId xmlns:a16="http://schemas.microsoft.com/office/drawing/2014/main" id="{63988EC2-2D5D-4530-8BE0-D8695C209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9163" y="1441361"/>
            <a:ext cx="3593674" cy="411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ubtitle 2">
            <a:extLst>
              <a:ext uri="{FF2B5EF4-FFF2-40B4-BE49-F238E27FC236}">
                <a16:creationId xmlns:a16="http://schemas.microsoft.com/office/drawing/2014/main" id="{EF059DA5-9CC6-4775-AC73-D35BA62840EA}"/>
              </a:ext>
            </a:extLst>
          </p:cNvPr>
          <p:cNvSpPr txBox="1">
            <a:spLocks/>
          </p:cNvSpPr>
          <p:nvPr/>
        </p:nvSpPr>
        <p:spPr>
          <a:xfrm>
            <a:off x="1479176" y="5524991"/>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Standard Errors assume that the covariance matrix of the errors is correctly specified</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The condition number is large, 2e+03. This might indicate that there are strong multicollinearity or other numerical problems</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Tree>
    <p:extLst>
      <p:ext uri="{BB962C8B-B14F-4D97-AF65-F5344CB8AC3E}">
        <p14:creationId xmlns:p14="http://schemas.microsoft.com/office/powerpoint/2010/main" val="3299791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68235A-7313-4998-95E5-EF5C5C39E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387" y="710486"/>
            <a:ext cx="9495343" cy="4397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9">
            <a:extLst>
              <a:ext uri="{FF2B5EF4-FFF2-40B4-BE49-F238E27FC236}">
                <a16:creationId xmlns:a16="http://schemas.microsoft.com/office/drawing/2014/main" id="{77B82B7F-C1DD-4EE9-90E8-0BF8A4055E80}"/>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1763.7769</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7" name="TextBox 9">
            <a:extLst>
              <a:ext uri="{FF2B5EF4-FFF2-40B4-BE49-F238E27FC236}">
                <a16:creationId xmlns:a16="http://schemas.microsoft.com/office/drawing/2014/main" id="{B5A560E1-79AD-4475-9161-83CDB3D7541E}"/>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11.3247</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1029512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420AD1A-E3D4-4D44-8AF3-8ED2192553D9}"/>
              </a:ext>
            </a:extLst>
          </p:cNvPr>
          <p:cNvSpPr>
            <a:spLocks noGrp="1"/>
          </p:cNvSpPr>
          <p:nvPr>
            <p:ph type="subTitle" idx="1"/>
          </p:nvPr>
        </p:nvSpPr>
        <p:spPr>
          <a:xfrm>
            <a:off x="2034987" y="0"/>
            <a:ext cx="4661647" cy="1219200"/>
          </a:xfrm>
        </p:spPr>
        <p:txBody>
          <a:bodyPr anchor="ctr">
            <a:noAutofit/>
          </a:bodyPr>
          <a:lstStyle/>
          <a:p>
            <a:pPr algn="ctr"/>
            <a:r>
              <a:rPr lang="en-US" sz="4000" i="1" dirty="0">
                <a:solidFill>
                  <a:schemeClr val="tx1"/>
                </a:solidFill>
                <a:latin typeface="Modern Love" panose="04090805081005020601" pitchFamily="82" charset="0"/>
              </a:rPr>
              <a:t>Business Problem</a:t>
            </a:r>
          </a:p>
          <a:p>
            <a:pPr algn="ctr"/>
            <a:endParaRPr lang="en-US" sz="2000" b="1" dirty="0">
              <a:solidFill>
                <a:schemeClr val="tx1"/>
              </a:solidFill>
            </a:endParaRPr>
          </a:p>
        </p:txBody>
      </p:sp>
      <p:sp>
        <p:nvSpPr>
          <p:cNvPr id="5" name="Subtitle 2">
            <a:extLst>
              <a:ext uri="{FF2B5EF4-FFF2-40B4-BE49-F238E27FC236}">
                <a16:creationId xmlns:a16="http://schemas.microsoft.com/office/drawing/2014/main" id="{BAFE72BC-7B5C-4F2E-88A0-71F46786A275}"/>
              </a:ext>
            </a:extLst>
          </p:cNvPr>
          <p:cNvSpPr txBox="1">
            <a:spLocks/>
          </p:cNvSpPr>
          <p:nvPr/>
        </p:nvSpPr>
        <p:spPr>
          <a:xfrm>
            <a:off x="2034987" y="609600"/>
            <a:ext cx="10157012" cy="2680447"/>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R="0" lvl="0" algn="ctr" fontAlgn="auto">
              <a:lnSpc>
                <a:spcPct val="100000"/>
              </a:lnSpc>
              <a:tabLst/>
              <a:defRPr/>
            </a:pPr>
            <a:endParaRPr lang="en-US" sz="4000" i="1" dirty="0">
              <a:latin typeface="Modern Love" panose="04090805081005020601" pitchFamily="82"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i="0" u="none" strike="noStrike" kern="0" cap="none" spc="0" normalizeH="0" baseline="0" noProof="0" dirty="0">
                <a:ln>
                  <a:noFill/>
                </a:ln>
                <a:solidFill>
                  <a:schemeClr val="accent3">
                    <a:lumMod val="75000"/>
                  </a:schemeClr>
                </a:solidFill>
                <a:effectLst/>
                <a:uLnTx/>
                <a:uFillTx/>
                <a:latin typeface="Bahnschrift Condensed" panose="020B0502040204020203" pitchFamily="34" charset="0"/>
                <a:cs typeface="Arial" pitchFamily="34" charset="0"/>
                <a:sym typeface="Arial"/>
              </a:rPr>
              <a:t>Nowadays, the most significant challenges in the stock market is to predict the stock prices. The stock price data represents a financial time series data which becomes more difficult to predict due to its characteristics and dynamic nature</a:t>
            </a:r>
            <a:r>
              <a:rPr kumimoji="0" lang="en-US" sz="2400" i="0" u="none" strike="noStrike" kern="0" cap="none" spc="0" normalizeH="0" baseline="0" noProof="0" dirty="0">
                <a:ln>
                  <a:noFill/>
                </a:ln>
                <a:solidFill>
                  <a:schemeClr val="accent3">
                    <a:lumMod val="75000"/>
                  </a:schemeClr>
                </a:solidFill>
                <a:effectLst/>
                <a:uLnTx/>
                <a:uFillTx/>
                <a:latin typeface="Bahnschrift Condensed" panose="020B0502040204020203" pitchFamily="34" charset="0"/>
                <a:cs typeface="Arial"/>
                <a:sym typeface="Arial"/>
              </a:rPr>
              <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i="0" u="none" strike="noStrike" kern="0" cap="none" spc="0" normalizeH="0" baseline="0" noProof="0" dirty="0">
                <a:ln>
                  <a:noFill/>
                </a:ln>
                <a:solidFill>
                  <a:schemeClr val="accent3">
                    <a:lumMod val="75000"/>
                  </a:schemeClr>
                </a:solidFill>
                <a:effectLst/>
                <a:uLnTx/>
                <a:uFillTx/>
                <a:latin typeface="Bahnschrift Condensed" panose="020B0502040204020203" pitchFamily="34" charset="0"/>
                <a:cs typeface="Arial" pitchFamily="34" charset="0"/>
                <a:sym typeface="Arial"/>
              </a:rPr>
              <a:t>In today’s world companies and businesses are very keen to understand and analyze the market to lower their expenses and enhance profits.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i="0" u="none" strike="noStrike" kern="0" cap="none" spc="0" normalizeH="0" baseline="0" noProof="0" dirty="0">
                <a:ln>
                  <a:noFill/>
                </a:ln>
                <a:solidFill>
                  <a:schemeClr val="accent3">
                    <a:lumMod val="75000"/>
                  </a:schemeClr>
                </a:solidFill>
                <a:effectLst/>
                <a:uLnTx/>
                <a:uFillTx/>
                <a:latin typeface="Bahnschrift Condensed" panose="020B0502040204020203" pitchFamily="34" charset="0"/>
                <a:cs typeface="Arial" pitchFamily="34" charset="0"/>
                <a:sym typeface="Arial"/>
              </a:rPr>
              <a:t>With modern data analytics, we can identify purchasing and selling patterns by carefully analyzing the data to help the investors.</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kumimoji="0" lang="en-US" sz="2400" i="0" u="none" strike="noStrike" kern="1200" cap="none" spc="0" normalizeH="0" baseline="0" noProof="0" dirty="0">
              <a:ln>
                <a:noFill/>
              </a:ln>
              <a:solidFill>
                <a:schemeClr val="accent3">
                  <a:lumMod val="75000"/>
                </a:schemeClr>
              </a:solidFill>
              <a:effectLst/>
              <a:uLnTx/>
              <a:uFillTx/>
              <a:latin typeface="Bahnschrift Condensed" panose="020B0502040204020203" pitchFamily="34" charset="0"/>
            </a:endParaRPr>
          </a:p>
        </p:txBody>
      </p:sp>
      <p:sp>
        <p:nvSpPr>
          <p:cNvPr id="8" name="Subtitle 2">
            <a:extLst>
              <a:ext uri="{FF2B5EF4-FFF2-40B4-BE49-F238E27FC236}">
                <a16:creationId xmlns:a16="http://schemas.microsoft.com/office/drawing/2014/main" id="{8F8E451C-83C5-423C-8D47-73B80F0826B9}"/>
              </a:ext>
            </a:extLst>
          </p:cNvPr>
          <p:cNvSpPr txBox="1">
            <a:spLocks/>
          </p:cNvSpPr>
          <p:nvPr/>
        </p:nvSpPr>
        <p:spPr>
          <a:xfrm>
            <a:off x="2039468" y="3881718"/>
            <a:ext cx="5074025" cy="121920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4000" i="1" dirty="0">
                <a:latin typeface="Modern Love" panose="04090805081005020601" pitchFamily="82" charset="0"/>
              </a:rPr>
              <a:t>Business Objective</a:t>
            </a:r>
          </a:p>
          <a:p>
            <a:pPr algn="ctr"/>
            <a:endParaRPr lang="en-US" sz="2000" b="1" dirty="0">
              <a:solidFill>
                <a:schemeClr val="accent5"/>
              </a:solidFill>
            </a:endParaRPr>
          </a:p>
        </p:txBody>
      </p:sp>
      <p:sp>
        <p:nvSpPr>
          <p:cNvPr id="9" name="Subtitle 2">
            <a:extLst>
              <a:ext uri="{FF2B5EF4-FFF2-40B4-BE49-F238E27FC236}">
                <a16:creationId xmlns:a16="http://schemas.microsoft.com/office/drawing/2014/main" id="{55E972DB-0D71-40CC-B7C1-C8BE6D975965}"/>
              </a:ext>
            </a:extLst>
          </p:cNvPr>
          <p:cNvSpPr txBox="1">
            <a:spLocks/>
          </p:cNvSpPr>
          <p:nvPr/>
        </p:nvSpPr>
        <p:spPr>
          <a:xfrm>
            <a:off x="2034987" y="4491318"/>
            <a:ext cx="10157012" cy="1219201"/>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kumimoji="0" lang="en-US" sz="2400" i="0" u="none" strike="noStrike" kern="1200" cap="none" spc="0" normalizeH="0" baseline="0" noProof="0" dirty="0">
              <a:ln>
                <a:noFill/>
              </a:ln>
              <a:solidFill>
                <a:schemeClr val="accent3">
                  <a:lumMod val="75000"/>
                </a:schemeClr>
              </a:solidFill>
              <a:effectLst/>
              <a:uLnTx/>
              <a:uFillTx/>
              <a:latin typeface="Bahnschrift Condensed" panose="020B0502040204020203" pitchFamily="34" charset="0"/>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To predict the outcomes, trends, or expected future behavior of business, industry sector, or the economy using statistics.</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Tree>
    <p:extLst>
      <p:ext uri="{BB962C8B-B14F-4D97-AF65-F5344CB8AC3E}">
        <p14:creationId xmlns:p14="http://schemas.microsoft.com/office/powerpoint/2010/main" val="1337573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1DBB0352-67FB-4A99-BF1F-914A46A2009A}"/>
              </a:ext>
            </a:extLst>
          </p:cNvPr>
          <p:cNvSpPr/>
          <p:nvPr/>
        </p:nvSpPr>
        <p:spPr>
          <a:xfrm>
            <a:off x="3980011" y="663897"/>
            <a:ext cx="4231977"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QUADRATIC MODEL</a:t>
            </a:r>
          </a:p>
        </p:txBody>
      </p:sp>
      <p:sp>
        <p:nvSpPr>
          <p:cNvPr id="3" name="Subtitle 2">
            <a:extLst>
              <a:ext uri="{FF2B5EF4-FFF2-40B4-BE49-F238E27FC236}">
                <a16:creationId xmlns:a16="http://schemas.microsoft.com/office/drawing/2014/main" id="{FE88698A-5CFE-4C1B-AE1A-6571AB2F2529}"/>
              </a:ext>
            </a:extLst>
          </p:cNvPr>
          <p:cNvSpPr txBox="1">
            <a:spLocks/>
          </p:cNvSpPr>
          <p:nvPr/>
        </p:nvSpPr>
        <p:spPr>
          <a:xfrm>
            <a:off x="1479176" y="5524991"/>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Standard Errors assume that the covariance matrix of the errors is correctly specified</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The condition number is large, 4.04e+06. This might indicate that there are strong multicollinearity or other numerical problems</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5" name="Picture 4">
            <a:extLst>
              <a:ext uri="{FF2B5EF4-FFF2-40B4-BE49-F238E27FC236}">
                <a16:creationId xmlns:a16="http://schemas.microsoft.com/office/drawing/2014/main" id="{44E78220-30C8-4CB0-A951-5333275C2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645" y="1411043"/>
            <a:ext cx="3554708" cy="4113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675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22156-DA86-4672-9C5F-5DB9AF307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065" y="743659"/>
            <a:ext cx="9472481" cy="4366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9">
            <a:extLst>
              <a:ext uri="{FF2B5EF4-FFF2-40B4-BE49-F238E27FC236}">
                <a16:creationId xmlns:a16="http://schemas.microsoft.com/office/drawing/2014/main" id="{4380ECCD-2308-4E3B-8614-8B5E20B2E335}"/>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2153.4181</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59D8ACDE-D875-48E5-8418-66E7E11D9786}"/>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12.1784</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3985919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59837138-AB5F-427F-A419-90A464245053}"/>
              </a:ext>
            </a:extLst>
          </p:cNvPr>
          <p:cNvSpPr/>
          <p:nvPr/>
        </p:nvSpPr>
        <p:spPr>
          <a:xfrm>
            <a:off x="3711229" y="681826"/>
            <a:ext cx="4769542"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ARIMA MODEL (NON-STATIONARY DATA)</a:t>
            </a:r>
          </a:p>
        </p:txBody>
      </p:sp>
      <p:sp>
        <p:nvSpPr>
          <p:cNvPr id="3" name="Subtitle 2">
            <a:extLst>
              <a:ext uri="{FF2B5EF4-FFF2-40B4-BE49-F238E27FC236}">
                <a16:creationId xmlns:a16="http://schemas.microsoft.com/office/drawing/2014/main" id="{6317AAEB-102C-46AC-B2A8-0E0F5B78858F}"/>
              </a:ext>
            </a:extLst>
          </p:cNvPr>
          <p:cNvSpPr txBox="1">
            <a:spLocks/>
          </p:cNvSpPr>
          <p:nvPr/>
        </p:nvSpPr>
        <p:spPr>
          <a:xfrm>
            <a:off x="1479176" y="5524991"/>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We have performed Grid search for hyper-parameters to find out optimal order or (p, d, q) for ARIMA Model (Non-Stationary Dataset)</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Best order found is (1, 0, 1) with least RMSE = 0.048 </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5" name="Picture 4">
            <a:extLst>
              <a:ext uri="{FF2B5EF4-FFF2-40B4-BE49-F238E27FC236}">
                <a16:creationId xmlns:a16="http://schemas.microsoft.com/office/drawing/2014/main" id="{17D10C19-D835-4C93-A672-1EC881302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7007" y="1447628"/>
            <a:ext cx="3977985" cy="3962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3946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C8D1F2-D3BE-4D98-B572-5ADCF6421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458" y="673962"/>
            <a:ext cx="9495343" cy="42370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9">
            <a:extLst>
              <a:ext uri="{FF2B5EF4-FFF2-40B4-BE49-F238E27FC236}">
                <a16:creationId xmlns:a16="http://schemas.microsoft.com/office/drawing/2014/main" id="{E80A5DE4-9246-484E-A74A-24179C2BA7FD}"/>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1.0500</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3ADE402A-8F7E-4950-AD26-799A8F72BAD2}"/>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20.1808</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3172941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43729764-2AD6-4D41-BC84-9BD8F9FB8B14}"/>
              </a:ext>
            </a:extLst>
          </p:cNvPr>
          <p:cNvSpPr/>
          <p:nvPr/>
        </p:nvSpPr>
        <p:spPr>
          <a:xfrm>
            <a:off x="2501073" y="601143"/>
            <a:ext cx="7189853" cy="69873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FORECASTING MODELS (STATIONARY DATA-SET)</a:t>
            </a:r>
          </a:p>
        </p:txBody>
      </p:sp>
      <p:sp>
        <p:nvSpPr>
          <p:cNvPr id="4" name="TextBox 9">
            <a:extLst>
              <a:ext uri="{FF2B5EF4-FFF2-40B4-BE49-F238E27FC236}">
                <a16:creationId xmlns:a16="http://schemas.microsoft.com/office/drawing/2014/main" id="{26C73368-C837-4B2E-BD2A-A851C943BCF4}"/>
              </a:ext>
            </a:extLst>
          </p:cNvPr>
          <p:cNvSpPr txBox="1"/>
          <p:nvPr/>
        </p:nvSpPr>
        <p:spPr>
          <a:xfrm>
            <a:off x="2193702" y="1546697"/>
            <a:ext cx="10070016" cy="289310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000" b="1" dirty="0">
                <a:solidFill>
                  <a:srgbClr val="002060"/>
                </a:solidFill>
              </a:rPr>
              <a:t> </a:t>
            </a:r>
            <a:r>
              <a:rPr lang="en-US" sz="2400" b="1" kern="0" dirty="0">
                <a:solidFill>
                  <a:schemeClr val="accent3">
                    <a:lumMod val="75000"/>
                  </a:schemeClr>
                </a:solidFill>
                <a:latin typeface="Bahnschrift Condensed" panose="020B0502040204020203" pitchFamily="34" charset="0"/>
                <a:ea typeface="+mn-ea"/>
                <a:cs typeface="Arial" pitchFamily="34" charset="0"/>
              </a:rPr>
              <a:t>ARIMA MODEL</a:t>
            </a:r>
          </a:p>
          <a:p>
            <a:pPr defTabSz="914400">
              <a:buFont typeface="Wingdings" pitchFamily="2" charset="2"/>
              <a:buChar char="v"/>
              <a:defRPr/>
            </a:pPr>
            <a:endParaRPr lang="en-US" sz="2400" b="1" kern="0" dirty="0">
              <a:solidFill>
                <a:schemeClr val="accent3">
                  <a:lumMod val="75000"/>
                </a:schemeClr>
              </a:solidFill>
              <a:latin typeface="Bahnschrift Condensed" panose="020B0502040204020203" pitchFamily="34" charset="0"/>
              <a:ea typeface="+mn-ea"/>
              <a:cs typeface="Arial" pitchFamily="34" charset="0"/>
            </a:endParaRPr>
          </a:p>
          <a:p>
            <a:pPr defTabSz="914400">
              <a:buFont typeface="Wingdings" pitchFamily="2" charset="2"/>
              <a:buChar char="v"/>
              <a:defRPr/>
            </a:pPr>
            <a:r>
              <a:rPr lang="en-US" sz="2400" b="1" kern="0" dirty="0">
                <a:solidFill>
                  <a:schemeClr val="accent3">
                    <a:lumMod val="75000"/>
                  </a:schemeClr>
                </a:solidFill>
                <a:latin typeface="Bahnschrift Condensed" panose="020B0502040204020203" pitchFamily="34" charset="0"/>
                <a:ea typeface="+mn-ea"/>
                <a:cs typeface="Arial" pitchFamily="34" charset="0"/>
              </a:rPr>
              <a:t> AUTO – REGRESSOR MODEL</a:t>
            </a:r>
          </a:p>
          <a:p>
            <a:pPr defTabSz="914400">
              <a:buFont typeface="Wingdings" pitchFamily="2" charset="2"/>
              <a:buChar char="v"/>
              <a:defRPr/>
            </a:pPr>
            <a:endParaRPr lang="en-US" sz="2400" b="1" kern="0" dirty="0">
              <a:solidFill>
                <a:schemeClr val="accent3">
                  <a:lumMod val="75000"/>
                </a:schemeClr>
              </a:solidFill>
              <a:latin typeface="Bahnschrift Condensed" panose="020B0502040204020203" pitchFamily="34" charset="0"/>
              <a:ea typeface="+mn-ea"/>
              <a:cs typeface="Arial" pitchFamily="34" charset="0"/>
            </a:endParaRPr>
          </a:p>
          <a:p>
            <a:pPr defTabSz="914400">
              <a:buFont typeface="Wingdings" pitchFamily="2" charset="2"/>
              <a:buChar char="v"/>
              <a:defRPr/>
            </a:pPr>
            <a:r>
              <a:rPr lang="en-US" sz="2400" b="1" kern="0" dirty="0">
                <a:solidFill>
                  <a:schemeClr val="accent3">
                    <a:lumMod val="75000"/>
                  </a:schemeClr>
                </a:solidFill>
                <a:latin typeface="Bahnschrift Condensed" panose="020B0502040204020203" pitchFamily="34" charset="0"/>
                <a:ea typeface="+mn-ea"/>
                <a:cs typeface="Arial" pitchFamily="34" charset="0"/>
              </a:rPr>
              <a:t> MOVING AVERAGE MODEL</a:t>
            </a: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b="1" dirty="0">
              <a:solidFill>
                <a:schemeClr val="accent5"/>
              </a:solidFill>
            </a:endParaRPr>
          </a:p>
          <a:p>
            <a:pPr>
              <a:buClr>
                <a:srgbClr val="002060"/>
              </a:buClr>
            </a:pPr>
            <a:endParaRPr lang="en-US" sz="2400" b="1" dirty="0">
              <a:solidFill>
                <a:schemeClr val="accent5"/>
              </a:solidFill>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2372223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59837138-AB5F-427F-A419-90A464245053}"/>
              </a:ext>
            </a:extLst>
          </p:cNvPr>
          <p:cNvSpPr/>
          <p:nvPr/>
        </p:nvSpPr>
        <p:spPr>
          <a:xfrm>
            <a:off x="3711229" y="681826"/>
            <a:ext cx="4769542"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ARIMA MODEL (STATIONARY DATA)</a:t>
            </a:r>
          </a:p>
        </p:txBody>
      </p:sp>
      <p:sp>
        <p:nvSpPr>
          <p:cNvPr id="3" name="Subtitle 2">
            <a:extLst>
              <a:ext uri="{FF2B5EF4-FFF2-40B4-BE49-F238E27FC236}">
                <a16:creationId xmlns:a16="http://schemas.microsoft.com/office/drawing/2014/main" id="{6317AAEB-102C-46AC-B2A8-0E0F5B78858F}"/>
              </a:ext>
            </a:extLst>
          </p:cNvPr>
          <p:cNvSpPr txBox="1">
            <a:spLocks/>
          </p:cNvSpPr>
          <p:nvPr/>
        </p:nvSpPr>
        <p:spPr>
          <a:xfrm>
            <a:off x="1479176" y="5524991"/>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We have performed Grid search for hyper-parameters to find out optimal order or (p, d, q) for ARIMA Model (Stationary Dataset)</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Best order found is (1, 0, 1) with least RMSE = 0.048 </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6" name="Picture 5">
            <a:extLst>
              <a:ext uri="{FF2B5EF4-FFF2-40B4-BE49-F238E27FC236}">
                <a16:creationId xmlns:a16="http://schemas.microsoft.com/office/drawing/2014/main" id="{93986F76-2F7F-4F72-A7D1-133DFCF6F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162" y="1440007"/>
            <a:ext cx="3863675" cy="39779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605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3E4D2-F255-49F7-812C-1DCCCEA99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417" y="709821"/>
            <a:ext cx="9464860" cy="4237087"/>
          </a:xfrm>
          <a:prstGeom prst="rect">
            <a:avLst/>
          </a:prstGeom>
        </p:spPr>
      </p:pic>
      <p:sp>
        <p:nvSpPr>
          <p:cNvPr id="4" name="TextBox 9">
            <a:extLst>
              <a:ext uri="{FF2B5EF4-FFF2-40B4-BE49-F238E27FC236}">
                <a16:creationId xmlns:a16="http://schemas.microsoft.com/office/drawing/2014/main" id="{8B577442-7E58-42C5-9A39-C2127669A02D}"/>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0.4881</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2C96EC34-EF1F-4D8C-91F4-6F4D8032E926}"/>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14.8196</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332694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59837138-AB5F-427F-A419-90A464245053}"/>
              </a:ext>
            </a:extLst>
          </p:cNvPr>
          <p:cNvSpPr/>
          <p:nvPr/>
        </p:nvSpPr>
        <p:spPr>
          <a:xfrm>
            <a:off x="3352719" y="690790"/>
            <a:ext cx="5486559"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AUTO-REGRESSOR MODEL (STATIONARY DATA)</a:t>
            </a:r>
          </a:p>
        </p:txBody>
      </p:sp>
      <p:sp>
        <p:nvSpPr>
          <p:cNvPr id="3" name="Subtitle 2">
            <a:extLst>
              <a:ext uri="{FF2B5EF4-FFF2-40B4-BE49-F238E27FC236}">
                <a16:creationId xmlns:a16="http://schemas.microsoft.com/office/drawing/2014/main" id="{6317AAEB-102C-46AC-B2A8-0E0F5B78858F}"/>
              </a:ext>
            </a:extLst>
          </p:cNvPr>
          <p:cNvSpPr txBox="1">
            <a:spLocks/>
          </p:cNvSpPr>
          <p:nvPr/>
        </p:nvSpPr>
        <p:spPr>
          <a:xfrm>
            <a:off x="1479176" y="5524991"/>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An autoregressive (AR) model predicts future behavior based on past behavior. It’s used for forecasting when there is some correlation between values in a time series and the values that precede and succeed them.</a:t>
            </a: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5" name="Picture 4">
            <a:extLst>
              <a:ext uri="{FF2B5EF4-FFF2-40B4-BE49-F238E27FC236}">
                <a16:creationId xmlns:a16="http://schemas.microsoft.com/office/drawing/2014/main" id="{80971593-DDAB-48A9-8B70-8BCEB60EF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421" y="1404147"/>
            <a:ext cx="4787153" cy="4049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289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E18D76-3A80-49D8-96E9-2291E15E3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712" y="767641"/>
            <a:ext cx="9472481" cy="4282811"/>
          </a:xfrm>
          <a:prstGeom prst="rect">
            <a:avLst/>
          </a:prstGeom>
        </p:spPr>
      </p:pic>
      <p:sp>
        <p:nvSpPr>
          <p:cNvPr id="4" name="TextBox 9">
            <a:extLst>
              <a:ext uri="{FF2B5EF4-FFF2-40B4-BE49-F238E27FC236}">
                <a16:creationId xmlns:a16="http://schemas.microsoft.com/office/drawing/2014/main" id="{578080E4-D45B-4C8F-931F-D45F06A63FF0}"/>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0.3834</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CF52D60D-46F8-4861-94E6-AD7D0AA1727E}"/>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10.1340</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1083384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59837138-AB5F-427F-A419-90A464245053}"/>
              </a:ext>
            </a:extLst>
          </p:cNvPr>
          <p:cNvSpPr/>
          <p:nvPr/>
        </p:nvSpPr>
        <p:spPr>
          <a:xfrm>
            <a:off x="3352719" y="690790"/>
            <a:ext cx="5486559"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MOVING-AVERAGE MODEL (STATIONARY DATA)</a:t>
            </a:r>
          </a:p>
        </p:txBody>
      </p:sp>
      <p:sp>
        <p:nvSpPr>
          <p:cNvPr id="3" name="Subtitle 2">
            <a:extLst>
              <a:ext uri="{FF2B5EF4-FFF2-40B4-BE49-F238E27FC236}">
                <a16:creationId xmlns:a16="http://schemas.microsoft.com/office/drawing/2014/main" id="{6317AAEB-102C-46AC-B2A8-0E0F5B78858F}"/>
              </a:ext>
            </a:extLst>
          </p:cNvPr>
          <p:cNvSpPr txBox="1">
            <a:spLocks/>
          </p:cNvSpPr>
          <p:nvPr/>
        </p:nvSpPr>
        <p:spPr>
          <a:xfrm>
            <a:off x="1479176" y="5524991"/>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The moving average model is a time series model that accounts for very short-run autocorrelation. It basically states that the next observation is the mean of every past observation. The order of the moving average model, q, can usually be estimated by looking at the ACF plot of the time series.</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6" name="Picture 5">
            <a:extLst>
              <a:ext uri="{FF2B5EF4-FFF2-40B4-BE49-F238E27FC236}">
                <a16:creationId xmlns:a16="http://schemas.microsoft.com/office/drawing/2014/main" id="{104549F8-3B7A-4115-B86A-3DAACC6AB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635" y="1428355"/>
            <a:ext cx="3546828" cy="3638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03255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3A19C187-0F77-4027-AFF0-3308A0A0BD67}"/>
              </a:ext>
            </a:extLst>
          </p:cNvPr>
          <p:cNvSpPr txBox="1">
            <a:spLocks/>
          </p:cNvSpPr>
          <p:nvPr/>
        </p:nvSpPr>
        <p:spPr>
          <a:xfrm>
            <a:off x="0" y="414007"/>
            <a:ext cx="12192000" cy="112335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4000" i="1" dirty="0">
                <a:latin typeface="Modern Love" panose="04090805081005020601" pitchFamily="82" charset="0"/>
              </a:rPr>
              <a:t>DATA COLLECTION</a:t>
            </a:r>
          </a:p>
        </p:txBody>
      </p:sp>
      <p:sp>
        <p:nvSpPr>
          <p:cNvPr id="5" name="Subtitle 2">
            <a:extLst>
              <a:ext uri="{FF2B5EF4-FFF2-40B4-BE49-F238E27FC236}">
                <a16:creationId xmlns:a16="http://schemas.microsoft.com/office/drawing/2014/main" id="{00898D23-9C43-4F0E-848B-5325D84BF039}"/>
              </a:ext>
            </a:extLst>
          </p:cNvPr>
          <p:cNvSpPr txBox="1">
            <a:spLocks/>
          </p:cNvSpPr>
          <p:nvPr/>
        </p:nvSpPr>
        <p:spPr>
          <a:xfrm>
            <a:off x="1631576" y="1537358"/>
            <a:ext cx="10560423" cy="281948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fontAlgn="base">
              <a:spcBef>
                <a:spcPct val="0"/>
              </a:spcBef>
              <a:spcAft>
                <a:spcPct val="0"/>
              </a:spcAft>
              <a:buClrTx/>
              <a:buFont typeface="Arial" panose="020B0604020202020204" pitchFamily="34" charset="0"/>
              <a:buChar char="•"/>
            </a:pPr>
            <a:r>
              <a:rPr lang="en-US" sz="2400" dirty="0">
                <a:solidFill>
                  <a:schemeClr val="accent3">
                    <a:lumMod val="75000"/>
                  </a:schemeClr>
                </a:solidFill>
                <a:latin typeface="Bahnschrift Condensed" panose="020B0502040204020203" pitchFamily="34" charset="0"/>
              </a:rPr>
              <a:t>Website : NSE - NIFTY 50 data from 2012 to 2022</a:t>
            </a:r>
          </a:p>
          <a:p>
            <a:pPr marL="342900" indent="-342900" algn="l" fontAlgn="base">
              <a:spcBef>
                <a:spcPct val="0"/>
              </a:spcBef>
              <a:spcAft>
                <a:spcPct val="0"/>
              </a:spcAft>
              <a:buClrTx/>
              <a:buFont typeface="Arial" panose="020B0604020202020204" pitchFamily="34" charset="0"/>
              <a:buChar char="•"/>
            </a:pPr>
            <a:endParaRPr lang="en-US" sz="2400" b="1" dirty="0">
              <a:solidFill>
                <a:srgbClr val="002060"/>
              </a:solidFill>
              <a:latin typeface="Arial" pitchFamily="34" charset="0"/>
              <a:cs typeface="Arial" pitchFamily="34" charset="0"/>
            </a:endParaRPr>
          </a:p>
          <a:p>
            <a:pPr marL="342900" indent="-342900" algn="l" fontAlgn="base">
              <a:spcBef>
                <a:spcPct val="0"/>
              </a:spcBef>
              <a:spcAft>
                <a:spcPct val="0"/>
              </a:spcAft>
              <a:buClrTx/>
              <a:buFont typeface="Arial" panose="020B0604020202020204" pitchFamily="34" charset="0"/>
              <a:buChar char="•"/>
            </a:pPr>
            <a:r>
              <a:rPr lang="en-US" sz="2400" dirty="0">
                <a:solidFill>
                  <a:schemeClr val="accent3">
                    <a:lumMod val="75000"/>
                  </a:schemeClr>
                </a:solidFill>
                <a:latin typeface="Bahnschrift Condensed" panose="020B0502040204020203" pitchFamily="34" charset="0"/>
              </a:rPr>
              <a:t>Used NSE Python (NSEPY) library to get historical data from NSE</a:t>
            </a:r>
          </a:p>
          <a:p>
            <a:pPr marL="342900" indent="-342900" algn="l" fontAlgn="base">
              <a:spcBef>
                <a:spcPct val="0"/>
              </a:spcBef>
              <a:spcAft>
                <a:spcPct val="0"/>
              </a:spcAft>
              <a:buClrTx/>
              <a:buFont typeface="Arial" panose="020B0604020202020204" pitchFamily="34" charset="0"/>
              <a:buChar char="•"/>
            </a:pPr>
            <a:endParaRPr lang="en-US" sz="2400" dirty="0">
              <a:solidFill>
                <a:schemeClr val="accent3">
                  <a:lumMod val="75000"/>
                </a:schemeClr>
              </a:solidFill>
              <a:latin typeface="Bahnschrift Condensed" panose="020B0502040204020203" pitchFamily="34" charset="0"/>
            </a:endParaRPr>
          </a:p>
          <a:p>
            <a:pPr marL="342900" indent="-342900" algn="l" fontAlgn="base">
              <a:spcBef>
                <a:spcPct val="0"/>
              </a:spcBef>
              <a:spcAft>
                <a:spcPct val="0"/>
              </a:spcAft>
              <a:buClrTx/>
              <a:buFont typeface="Arial" panose="020B0604020202020204" pitchFamily="34" charset="0"/>
              <a:buChar char="•"/>
            </a:pPr>
            <a:r>
              <a:rPr lang="en-US" sz="2400" dirty="0">
                <a:solidFill>
                  <a:schemeClr val="accent3">
                    <a:lumMod val="75000"/>
                  </a:schemeClr>
                </a:solidFill>
                <a:latin typeface="Bahnschrift Condensed" panose="020B0502040204020203" pitchFamily="34" charset="0"/>
              </a:rPr>
              <a:t>Data Collection :</a:t>
            </a:r>
          </a:p>
          <a:p>
            <a:pPr algn="l" fontAlgn="base">
              <a:spcBef>
                <a:spcPct val="0"/>
              </a:spcBef>
              <a:spcAft>
                <a:spcPct val="0"/>
              </a:spcAft>
              <a:buClrTx/>
            </a:pPr>
            <a:r>
              <a:rPr lang="en-US" sz="2400" dirty="0">
                <a:solidFill>
                  <a:schemeClr val="accent3">
                    <a:lumMod val="75000"/>
                  </a:schemeClr>
                </a:solidFill>
                <a:latin typeface="Bahnschrift Condensed" panose="020B0502040204020203" pitchFamily="34" charset="0"/>
              </a:rPr>
              <a:t>	7 Columns (viz. Date, Open, High, Low, Close, Volume, Turnover,  Index Name)</a:t>
            </a:r>
          </a:p>
          <a:p>
            <a:pPr marL="0" lvl="3" algn="l" fontAlgn="base">
              <a:spcBef>
                <a:spcPct val="0"/>
              </a:spcBef>
              <a:spcAft>
                <a:spcPct val="0"/>
              </a:spcAft>
              <a:buClrTx/>
            </a:pPr>
            <a:r>
              <a:rPr lang="en-US" sz="2400" dirty="0">
                <a:solidFill>
                  <a:schemeClr val="accent3">
                    <a:lumMod val="75000"/>
                  </a:schemeClr>
                </a:solidFill>
                <a:latin typeface="Bahnschrift Condensed" panose="020B0502040204020203" pitchFamily="34" charset="0"/>
              </a:rPr>
              <a:t>	2477 Rows</a:t>
            </a: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0" marR="0" lvl="0" indent="0" algn="l"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8" name="Picture 7">
            <a:extLst>
              <a:ext uri="{FF2B5EF4-FFF2-40B4-BE49-F238E27FC236}">
                <a16:creationId xmlns:a16="http://schemas.microsoft.com/office/drawing/2014/main" id="{49733AE5-B3EF-4143-882F-64905FDE7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757" y="4356847"/>
            <a:ext cx="6506485" cy="23530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45586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578080E4-D45B-4C8F-931F-D45F06A63FF0}"/>
              </a:ext>
            </a:extLst>
          </p:cNvPr>
          <p:cNvSpPr txBox="1"/>
          <p:nvPr/>
        </p:nvSpPr>
        <p:spPr>
          <a:xfrm>
            <a:off x="3000525"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0.4881</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CF52D60D-46F8-4861-94E6-AD7D0AA1727E}"/>
              </a:ext>
            </a:extLst>
          </p:cNvPr>
          <p:cNvSpPr txBox="1"/>
          <p:nvPr/>
        </p:nvSpPr>
        <p:spPr>
          <a:xfrm>
            <a:off x="7100094" y="5764090"/>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14.8196</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pic>
        <p:nvPicPr>
          <p:cNvPr id="6" name="Picture 5">
            <a:extLst>
              <a:ext uri="{FF2B5EF4-FFF2-40B4-BE49-F238E27FC236}">
                <a16:creationId xmlns:a16="http://schemas.microsoft.com/office/drawing/2014/main" id="{55700113-489F-404F-BB01-7B77C2E1C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030" y="733348"/>
            <a:ext cx="9472481" cy="43513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013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17AAEB-102C-46AC-B2A8-0E0F5B78858F}"/>
              </a:ext>
            </a:extLst>
          </p:cNvPr>
          <p:cNvSpPr txBox="1">
            <a:spLocks/>
          </p:cNvSpPr>
          <p:nvPr/>
        </p:nvSpPr>
        <p:spPr>
          <a:xfrm>
            <a:off x="1479176" y="5524991"/>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Long short-term memory (LSTM) is an artificial recurrent neural network (RNN) architecture used in the field of deep learning (DL). Unlike standard feedforward neural networks, LSTM has feedback connections.</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
        <p:nvSpPr>
          <p:cNvPr id="5" name="Rounded Rectangle 3">
            <a:extLst>
              <a:ext uri="{FF2B5EF4-FFF2-40B4-BE49-F238E27FC236}">
                <a16:creationId xmlns:a16="http://schemas.microsoft.com/office/drawing/2014/main" id="{7190DD16-838E-4C42-9E6E-5B32E6140C60}"/>
              </a:ext>
            </a:extLst>
          </p:cNvPr>
          <p:cNvSpPr/>
          <p:nvPr/>
        </p:nvSpPr>
        <p:spPr>
          <a:xfrm>
            <a:off x="3980011" y="663897"/>
            <a:ext cx="4231977"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LSTM MODEL</a:t>
            </a:r>
          </a:p>
        </p:txBody>
      </p:sp>
      <p:pic>
        <p:nvPicPr>
          <p:cNvPr id="7" name="Picture 6">
            <a:extLst>
              <a:ext uri="{FF2B5EF4-FFF2-40B4-BE49-F238E27FC236}">
                <a16:creationId xmlns:a16="http://schemas.microsoft.com/office/drawing/2014/main" id="{C9D831B3-86FD-4451-9F98-FDAA8F590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011" y="1315254"/>
            <a:ext cx="4314258" cy="3861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2909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CA416-FF8B-4564-819A-125BBAB50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240" y="790751"/>
            <a:ext cx="7026249" cy="36807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9">
            <a:extLst>
              <a:ext uri="{FF2B5EF4-FFF2-40B4-BE49-F238E27FC236}">
                <a16:creationId xmlns:a16="http://schemas.microsoft.com/office/drawing/2014/main" id="{EA87DE74-DD2D-405A-BCA8-A52608EB9927}"/>
              </a:ext>
            </a:extLst>
          </p:cNvPr>
          <p:cNvSpPr txBox="1"/>
          <p:nvPr/>
        </p:nvSpPr>
        <p:spPr>
          <a:xfrm>
            <a:off x="2744240" y="5217243"/>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RMSE Value : 0.2475</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
        <p:nvSpPr>
          <p:cNvPr id="5" name="TextBox 9">
            <a:extLst>
              <a:ext uri="{FF2B5EF4-FFF2-40B4-BE49-F238E27FC236}">
                <a16:creationId xmlns:a16="http://schemas.microsoft.com/office/drawing/2014/main" id="{819AF012-D6AF-45AD-8E31-A3DD52DC40D1}"/>
              </a:ext>
            </a:extLst>
          </p:cNvPr>
          <p:cNvSpPr txBox="1"/>
          <p:nvPr/>
        </p:nvSpPr>
        <p:spPr>
          <a:xfrm>
            <a:off x="6843809" y="5217243"/>
            <a:ext cx="3830581" cy="141577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MAPE Value : 14.8196</a:t>
            </a: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rgbClr val="002060"/>
              </a:buCl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3204031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A9DD2AA2-8007-49D9-85BF-2CD16E5FB1B2}"/>
              </a:ext>
            </a:extLst>
          </p:cNvPr>
          <p:cNvSpPr txBox="1">
            <a:spLocks/>
          </p:cNvSpPr>
          <p:nvPr/>
        </p:nvSpPr>
        <p:spPr>
          <a:xfrm>
            <a:off x="0" y="414007"/>
            <a:ext cx="12192000" cy="112335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4000" i="1" dirty="0">
                <a:latin typeface="Modern Love" panose="04090805081005020601" pitchFamily="82" charset="0"/>
              </a:rPr>
              <a:t>COMPARISON OF MODELS</a:t>
            </a:r>
          </a:p>
        </p:txBody>
      </p:sp>
      <p:pic>
        <p:nvPicPr>
          <p:cNvPr id="4" name="Picture 3">
            <a:extLst>
              <a:ext uri="{FF2B5EF4-FFF2-40B4-BE49-F238E27FC236}">
                <a16:creationId xmlns:a16="http://schemas.microsoft.com/office/drawing/2014/main" id="{D3E9BB94-E68F-4DED-9038-EDE7F016D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043" y="1409107"/>
            <a:ext cx="3493914" cy="3885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ubtitle 2">
            <a:extLst>
              <a:ext uri="{FF2B5EF4-FFF2-40B4-BE49-F238E27FC236}">
                <a16:creationId xmlns:a16="http://schemas.microsoft.com/office/drawing/2014/main" id="{590D8F4A-73F2-4778-B8F6-9BFAE47583E6}"/>
              </a:ext>
            </a:extLst>
          </p:cNvPr>
          <p:cNvSpPr txBox="1">
            <a:spLocks/>
          </p:cNvSpPr>
          <p:nvPr/>
        </p:nvSpPr>
        <p:spPr>
          <a:xfrm>
            <a:off x="1479176" y="5524991"/>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After computing all the models we concluded that Long Short Term Memory (LSTM) Model is best model for our predictions and forecasting as it is having the least RMSE Value (RMSE = 0.2475)</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Tree>
    <p:extLst>
      <p:ext uri="{BB962C8B-B14F-4D97-AF65-F5344CB8AC3E}">
        <p14:creationId xmlns:p14="http://schemas.microsoft.com/office/powerpoint/2010/main" val="3262105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AEF55E5-F7E0-4933-BB0C-1A4B3C614A16}"/>
              </a:ext>
            </a:extLst>
          </p:cNvPr>
          <p:cNvSpPr txBox="1">
            <a:spLocks/>
          </p:cNvSpPr>
          <p:nvPr/>
        </p:nvSpPr>
        <p:spPr>
          <a:xfrm>
            <a:off x="0" y="414007"/>
            <a:ext cx="12192000" cy="112335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4000" i="1" dirty="0">
                <a:latin typeface="Modern Love" panose="04090805081005020601" pitchFamily="82" charset="0"/>
              </a:rPr>
              <a:t>FINAL MODEL</a:t>
            </a:r>
          </a:p>
        </p:txBody>
      </p:sp>
      <p:sp>
        <p:nvSpPr>
          <p:cNvPr id="3" name="Rounded Rectangle 3">
            <a:extLst>
              <a:ext uri="{FF2B5EF4-FFF2-40B4-BE49-F238E27FC236}">
                <a16:creationId xmlns:a16="http://schemas.microsoft.com/office/drawing/2014/main" id="{DF56A510-5F68-406A-82D8-C47A564F8816}"/>
              </a:ext>
            </a:extLst>
          </p:cNvPr>
          <p:cNvSpPr/>
          <p:nvPr/>
        </p:nvSpPr>
        <p:spPr>
          <a:xfrm>
            <a:off x="4831817" y="1249299"/>
            <a:ext cx="2528365" cy="57611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LSTM MODEL</a:t>
            </a:r>
          </a:p>
        </p:txBody>
      </p:sp>
      <p:pic>
        <p:nvPicPr>
          <p:cNvPr id="5" name="Picture 4">
            <a:extLst>
              <a:ext uri="{FF2B5EF4-FFF2-40B4-BE49-F238E27FC236}">
                <a16:creationId xmlns:a16="http://schemas.microsoft.com/office/drawing/2014/main" id="{ECC35EC5-A634-400D-88BE-2372A9A8C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535" y="2102758"/>
            <a:ext cx="4892464" cy="2702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FE12B34-F888-4FC9-AF8F-0C7853D6A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346" y="2102758"/>
            <a:ext cx="4354319" cy="2702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Subtitle 2">
            <a:extLst>
              <a:ext uri="{FF2B5EF4-FFF2-40B4-BE49-F238E27FC236}">
                <a16:creationId xmlns:a16="http://schemas.microsoft.com/office/drawing/2014/main" id="{14C6AED2-24A4-4294-9C70-C983A44B849A}"/>
              </a:ext>
            </a:extLst>
          </p:cNvPr>
          <p:cNvSpPr txBox="1">
            <a:spLocks/>
          </p:cNvSpPr>
          <p:nvPr/>
        </p:nvSpPr>
        <p:spPr>
          <a:xfrm>
            <a:off x="1203535" y="5431994"/>
            <a:ext cx="10157012"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Long short-term memory (LSTM) is an artificial recurrent neural network (RNN) architecture used in the field of deep learning (DL). Unlike standard feedforward neural networks, LSTM has feedback connections.</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We have build a Sequential model with Linear Activation, Adam as a optimizer and Mean Square Error as loss which is decreased drastically.</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Tree>
    <p:extLst>
      <p:ext uri="{BB962C8B-B14F-4D97-AF65-F5344CB8AC3E}">
        <p14:creationId xmlns:p14="http://schemas.microsoft.com/office/powerpoint/2010/main" val="3233679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6CA3E8-9F0D-4464-A89D-69887B27B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70" y="1466419"/>
            <a:ext cx="5511892" cy="2791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EA540E70-C54A-4F7E-8DF5-0A04BB7F4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448" y="1466421"/>
            <a:ext cx="5535285" cy="2791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Subtitle 2">
            <a:extLst>
              <a:ext uri="{FF2B5EF4-FFF2-40B4-BE49-F238E27FC236}">
                <a16:creationId xmlns:a16="http://schemas.microsoft.com/office/drawing/2014/main" id="{DBACAC40-801E-4D6A-ABDB-1A8E3F092BB3}"/>
              </a:ext>
            </a:extLst>
          </p:cNvPr>
          <p:cNvSpPr txBox="1">
            <a:spLocks/>
          </p:cNvSpPr>
          <p:nvPr/>
        </p:nvSpPr>
        <p:spPr>
          <a:xfrm>
            <a:off x="591670" y="5234771"/>
            <a:ext cx="11600330"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Blue Color – Original Dataset    Orange Color – Predicted Train Dataset   Green Color – Predicted Train Dataset</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We have combined predicted train and predicted test dataset and represented it in a single graph on right.</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As we can see the offset between predicted and original dataset is small we conclude that the model is predicting the almost correct values.</a:t>
            </a:r>
            <a:endParaRPr lang="en-US" sz="2400" kern="0" dirty="0">
              <a:solidFill>
                <a:schemeClr val="accent3">
                  <a:lumMod val="75000"/>
                </a:schemeClr>
              </a:solidFill>
              <a:latin typeface="Bahnschrift Condensed" panose="020B0502040204020203" pitchFamily="34" charset="0"/>
              <a:cs typeface="Arial" pitchFamily="34" charset="0"/>
            </a:endParaRP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Tree>
    <p:extLst>
      <p:ext uri="{BB962C8B-B14F-4D97-AF65-F5344CB8AC3E}">
        <p14:creationId xmlns:p14="http://schemas.microsoft.com/office/powerpoint/2010/main" val="2664212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6C906-9A61-4F6D-8790-5EA822BC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8917" y="105961"/>
            <a:ext cx="2499577" cy="5006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ubtitle 2">
            <a:extLst>
              <a:ext uri="{FF2B5EF4-FFF2-40B4-BE49-F238E27FC236}">
                <a16:creationId xmlns:a16="http://schemas.microsoft.com/office/drawing/2014/main" id="{E18F03CC-ECDD-49B9-BB15-1F70917ACB29}"/>
              </a:ext>
            </a:extLst>
          </p:cNvPr>
          <p:cNvSpPr txBox="1">
            <a:spLocks/>
          </p:cNvSpPr>
          <p:nvPr/>
        </p:nvSpPr>
        <p:spPr>
          <a:xfrm>
            <a:off x="1586753" y="5570837"/>
            <a:ext cx="10605247" cy="1338223"/>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The Forecasting Graph for the Next Month Closing Price is shown with respect to the actual values.</a:t>
            </a: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And from the forecasting graph and array data we can conclude that there is a drastic fall in the market. </a:t>
            </a:r>
            <a:endParaRPr lang="en-US" sz="2400" kern="0" dirty="0">
              <a:solidFill>
                <a:schemeClr val="accent3">
                  <a:lumMod val="75000"/>
                </a:schemeClr>
              </a:solidFill>
              <a:latin typeface="Bahnschrift Condensed" panose="020B0502040204020203" pitchFamily="34" charset="0"/>
              <a:cs typeface="Arial" pitchFamily="34" charset="0"/>
            </a:endParaRP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8" name="Picture 7">
            <a:extLst>
              <a:ext uri="{FF2B5EF4-FFF2-40B4-BE49-F238E27FC236}">
                <a16:creationId xmlns:a16="http://schemas.microsoft.com/office/drawing/2014/main" id="{003FD1F9-2152-4F37-8CEF-528B2DE51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720" y="1287163"/>
            <a:ext cx="7262489" cy="3825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71433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66A9885-ACEB-4CD8-B85F-4EF1D502DE51}"/>
              </a:ext>
            </a:extLst>
          </p:cNvPr>
          <p:cNvSpPr txBox="1">
            <a:spLocks/>
          </p:cNvSpPr>
          <p:nvPr/>
        </p:nvSpPr>
        <p:spPr>
          <a:xfrm>
            <a:off x="0" y="414007"/>
            <a:ext cx="12192000" cy="112335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4000" i="1" dirty="0">
                <a:latin typeface="Modern Love" panose="04090805081005020601" pitchFamily="82" charset="0"/>
              </a:rPr>
              <a:t>DEPLOYMENT OF LSTM MODEL</a:t>
            </a:r>
          </a:p>
        </p:txBody>
      </p:sp>
      <p:sp>
        <p:nvSpPr>
          <p:cNvPr id="3" name="Rounded Rectangle 3">
            <a:extLst>
              <a:ext uri="{FF2B5EF4-FFF2-40B4-BE49-F238E27FC236}">
                <a16:creationId xmlns:a16="http://schemas.microsoft.com/office/drawing/2014/main" id="{54660204-3706-4176-8BB6-3797D5F4C2CA}"/>
              </a:ext>
            </a:extLst>
          </p:cNvPr>
          <p:cNvSpPr/>
          <p:nvPr/>
        </p:nvSpPr>
        <p:spPr>
          <a:xfrm>
            <a:off x="3352720" y="1252685"/>
            <a:ext cx="5486559"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DEPLOYMENT DONE THROUGH STREAMLIT</a:t>
            </a:r>
          </a:p>
        </p:txBody>
      </p:sp>
      <p:pic>
        <p:nvPicPr>
          <p:cNvPr id="5" name="Picture 4">
            <a:extLst>
              <a:ext uri="{FF2B5EF4-FFF2-40B4-BE49-F238E27FC236}">
                <a16:creationId xmlns:a16="http://schemas.microsoft.com/office/drawing/2014/main" id="{E74F6D3A-8070-4DFF-91F4-A333519A5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046" y="2415103"/>
            <a:ext cx="4964201" cy="3899028"/>
          </a:xfrm>
          <a:prstGeom prst="rect">
            <a:avLst/>
          </a:prstGeom>
        </p:spPr>
      </p:pic>
      <p:pic>
        <p:nvPicPr>
          <p:cNvPr id="7" name="Picture 6">
            <a:extLst>
              <a:ext uri="{FF2B5EF4-FFF2-40B4-BE49-F238E27FC236}">
                <a16:creationId xmlns:a16="http://schemas.microsoft.com/office/drawing/2014/main" id="{066DC369-9FC1-41CD-90A8-F98FF25A8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812" y="3013906"/>
            <a:ext cx="4964201" cy="2591409"/>
          </a:xfrm>
          <a:prstGeom prst="rect">
            <a:avLst/>
          </a:prstGeom>
        </p:spPr>
      </p:pic>
    </p:spTree>
    <p:extLst>
      <p:ext uri="{BB962C8B-B14F-4D97-AF65-F5344CB8AC3E}">
        <p14:creationId xmlns:p14="http://schemas.microsoft.com/office/powerpoint/2010/main" val="898644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3A873-1C8E-4090-B25D-1D29B0536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50" y="162589"/>
            <a:ext cx="5261921" cy="3053145"/>
          </a:xfrm>
          <a:prstGeom prst="rect">
            <a:avLst/>
          </a:prstGeom>
        </p:spPr>
      </p:pic>
      <p:pic>
        <p:nvPicPr>
          <p:cNvPr id="5" name="Picture 4">
            <a:extLst>
              <a:ext uri="{FF2B5EF4-FFF2-40B4-BE49-F238E27FC236}">
                <a16:creationId xmlns:a16="http://schemas.microsoft.com/office/drawing/2014/main" id="{FB6DE18D-C0E7-4F2B-9B51-4EDA5B634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691" y="162589"/>
            <a:ext cx="5342603" cy="3129487"/>
          </a:xfrm>
          <a:prstGeom prst="rect">
            <a:avLst/>
          </a:prstGeom>
        </p:spPr>
      </p:pic>
      <p:pic>
        <p:nvPicPr>
          <p:cNvPr id="7" name="Picture 6">
            <a:extLst>
              <a:ext uri="{FF2B5EF4-FFF2-40B4-BE49-F238E27FC236}">
                <a16:creationId xmlns:a16="http://schemas.microsoft.com/office/drawing/2014/main" id="{48D98017-AE06-4E4D-B4EE-C58E95F2A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50" y="3583212"/>
            <a:ext cx="5261921" cy="3112199"/>
          </a:xfrm>
          <a:prstGeom prst="rect">
            <a:avLst/>
          </a:prstGeom>
        </p:spPr>
      </p:pic>
      <p:pic>
        <p:nvPicPr>
          <p:cNvPr id="11" name="Picture 10">
            <a:extLst>
              <a:ext uri="{FF2B5EF4-FFF2-40B4-BE49-F238E27FC236}">
                <a16:creationId xmlns:a16="http://schemas.microsoft.com/office/drawing/2014/main" id="{3B56B947-D7C3-4DA8-8CD9-2C10A40DF8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690" y="3583212"/>
            <a:ext cx="5342603" cy="3107634"/>
          </a:xfrm>
          <a:prstGeom prst="rect">
            <a:avLst/>
          </a:prstGeom>
        </p:spPr>
      </p:pic>
    </p:spTree>
    <p:extLst>
      <p:ext uri="{BB962C8B-B14F-4D97-AF65-F5344CB8AC3E}">
        <p14:creationId xmlns:p14="http://schemas.microsoft.com/office/powerpoint/2010/main" val="1914929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4B7094C6-2BF5-4521-8281-8AE325C8A38B}"/>
              </a:ext>
            </a:extLst>
          </p:cNvPr>
          <p:cNvSpPr txBox="1">
            <a:spLocks/>
          </p:cNvSpPr>
          <p:nvPr/>
        </p:nvSpPr>
        <p:spPr>
          <a:xfrm>
            <a:off x="71717" y="2867325"/>
            <a:ext cx="12192000" cy="112335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4000" i="1" dirty="0">
                <a:latin typeface="Modern Love" panose="04090805081005020601" pitchFamily="82" charset="0"/>
              </a:rPr>
              <a:t>THANK YOU !!!!</a:t>
            </a:r>
          </a:p>
        </p:txBody>
      </p:sp>
    </p:spTree>
    <p:extLst>
      <p:ext uri="{BB962C8B-B14F-4D97-AF65-F5344CB8AC3E}">
        <p14:creationId xmlns:p14="http://schemas.microsoft.com/office/powerpoint/2010/main" val="1931792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F214DB1-6649-499A-956E-8DEEA0991E37}"/>
              </a:ext>
            </a:extLst>
          </p:cNvPr>
          <p:cNvSpPr txBox="1">
            <a:spLocks/>
          </p:cNvSpPr>
          <p:nvPr/>
        </p:nvSpPr>
        <p:spPr>
          <a:xfrm>
            <a:off x="0" y="414007"/>
            <a:ext cx="12192000" cy="1123350"/>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4000" i="1" dirty="0">
                <a:latin typeface="Modern Love" panose="04090805081005020601" pitchFamily="82" charset="0"/>
              </a:rPr>
              <a:t>EXPLORATORY DATA ANALYSIS</a:t>
            </a:r>
          </a:p>
        </p:txBody>
      </p:sp>
      <p:pic>
        <p:nvPicPr>
          <p:cNvPr id="6" name="Picture 5">
            <a:extLst>
              <a:ext uri="{FF2B5EF4-FFF2-40B4-BE49-F238E27FC236}">
                <a16:creationId xmlns:a16="http://schemas.microsoft.com/office/drawing/2014/main" id="{B6EE2C43-E9F3-411E-ADF1-3F01B918B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293" y="2018254"/>
            <a:ext cx="7322002" cy="36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Subtitle 2">
            <a:extLst>
              <a:ext uri="{FF2B5EF4-FFF2-40B4-BE49-F238E27FC236}">
                <a16:creationId xmlns:a16="http://schemas.microsoft.com/office/drawing/2014/main" id="{A32948CC-D106-455B-BCE9-0C9487D13129}"/>
              </a:ext>
            </a:extLst>
          </p:cNvPr>
          <p:cNvSpPr txBox="1">
            <a:spLocks/>
          </p:cNvSpPr>
          <p:nvPr/>
        </p:nvSpPr>
        <p:spPr>
          <a:xfrm>
            <a:off x="2034988" y="5627353"/>
            <a:ext cx="10157012" cy="1219201"/>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rPr>
              <a:t>Line Plot tracking of Closing Price of Stock Over Periods of Years</a:t>
            </a: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
        <p:nvSpPr>
          <p:cNvPr id="9" name="Rounded Rectangle 3">
            <a:extLst>
              <a:ext uri="{FF2B5EF4-FFF2-40B4-BE49-F238E27FC236}">
                <a16:creationId xmlns:a16="http://schemas.microsoft.com/office/drawing/2014/main" id="{C2D45DC9-C00A-4A7E-876E-2E6D6852E012}"/>
              </a:ext>
            </a:extLst>
          </p:cNvPr>
          <p:cNvSpPr/>
          <p:nvPr/>
        </p:nvSpPr>
        <p:spPr>
          <a:xfrm>
            <a:off x="4373507" y="1345216"/>
            <a:ext cx="347957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LINE PLOT</a:t>
            </a:r>
          </a:p>
        </p:txBody>
      </p:sp>
    </p:spTree>
    <p:extLst>
      <p:ext uri="{BB962C8B-B14F-4D97-AF65-F5344CB8AC3E}">
        <p14:creationId xmlns:p14="http://schemas.microsoft.com/office/powerpoint/2010/main" val="1365636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9283A92-D6A7-408E-9755-99AADF493D43}"/>
              </a:ext>
            </a:extLst>
          </p:cNvPr>
          <p:cNvSpPr/>
          <p:nvPr/>
        </p:nvSpPr>
        <p:spPr>
          <a:xfrm>
            <a:off x="4356212" y="672863"/>
            <a:ext cx="347957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DATASET DETAILS</a:t>
            </a:r>
          </a:p>
        </p:txBody>
      </p:sp>
      <p:pic>
        <p:nvPicPr>
          <p:cNvPr id="6" name="Picture 5">
            <a:extLst>
              <a:ext uri="{FF2B5EF4-FFF2-40B4-BE49-F238E27FC236}">
                <a16:creationId xmlns:a16="http://schemas.microsoft.com/office/drawing/2014/main" id="{E562ADF7-2BEA-4F06-86D9-754831083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3720" y="1651889"/>
            <a:ext cx="6937151" cy="35542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9">
            <a:extLst>
              <a:ext uri="{FF2B5EF4-FFF2-40B4-BE49-F238E27FC236}">
                <a16:creationId xmlns:a16="http://schemas.microsoft.com/office/drawing/2014/main" id="{A2F0A203-46D7-4966-AA9E-74C8CD833A56}"/>
              </a:ext>
            </a:extLst>
          </p:cNvPr>
          <p:cNvSpPr txBox="1"/>
          <p:nvPr/>
        </p:nvSpPr>
        <p:spPr>
          <a:xfrm>
            <a:off x="2193702" y="1546697"/>
            <a:ext cx="4589254" cy="62170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400">
              <a:buFont typeface="Wingdings" pitchFamily="2" charset="2"/>
              <a:buChar char="v"/>
              <a:defRPr/>
            </a:pPr>
            <a:r>
              <a:rPr lang="en-US" sz="2000" b="1" dirty="0">
                <a:solidFill>
                  <a:srgbClr val="002060"/>
                </a:solidFill>
              </a:rPr>
              <a:t> </a:t>
            </a:r>
            <a:r>
              <a:rPr lang="en-US" sz="2400" kern="0" dirty="0">
                <a:solidFill>
                  <a:schemeClr val="accent3">
                    <a:lumMod val="75000"/>
                  </a:schemeClr>
                </a:solidFill>
                <a:latin typeface="Bahnschrift Condensed" panose="020B0502040204020203" pitchFamily="34" charset="0"/>
                <a:ea typeface="+mn-ea"/>
                <a:cs typeface="Arial" pitchFamily="34" charset="0"/>
              </a:rPr>
              <a:t>ROWS- 2477</a:t>
            </a:r>
          </a:p>
          <a:p>
            <a:pPr defTabSz="914400">
              <a:defRP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COLUMNS- 7</a:t>
            </a:r>
          </a:p>
          <a:p>
            <a:pPr defTabSz="914400">
              <a:defRP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NO NULL VALUES</a:t>
            </a:r>
          </a:p>
          <a:p>
            <a:pPr defTabSz="914400">
              <a:defRP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NO MISSING VALUES</a:t>
            </a:r>
          </a:p>
          <a:p>
            <a:pPr defTabSz="914400">
              <a:defRP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NO OUTLIER </a:t>
            </a:r>
          </a:p>
          <a:p>
            <a:pPr defTabSz="914400">
              <a:buFont typeface="Wingdings" pitchFamily="2" charset="2"/>
              <a:buChar char="v"/>
              <a:defRP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DATA IS RIGHT SKEWED</a:t>
            </a:r>
          </a:p>
          <a:p>
            <a:pPr defTabSz="914400">
              <a:buFont typeface="Wingdings" pitchFamily="2" charset="2"/>
              <a:buChar char="v"/>
              <a:defRPr/>
            </a:pPr>
            <a:endParaRPr lang="en-US" sz="2400" kern="0" dirty="0">
              <a:solidFill>
                <a:schemeClr val="accent3">
                  <a:lumMod val="75000"/>
                </a:schemeClr>
              </a:solidFill>
              <a:latin typeface="Bahnschrift Condensed" panose="020B0502040204020203" pitchFamily="34" charset="0"/>
              <a:ea typeface="+mn-ea"/>
              <a:cs typeface="Arial" pitchFamily="34" charset="0"/>
            </a:endParaRPr>
          </a:p>
          <a:p>
            <a:pPr defTabSz="914400">
              <a:buFont typeface="Wingdings" pitchFamily="2" charset="2"/>
              <a:buChar char="v"/>
              <a:defRPr/>
            </a:pPr>
            <a:r>
              <a:rPr lang="en-US" sz="2400" kern="0" dirty="0">
                <a:solidFill>
                  <a:schemeClr val="accent3">
                    <a:lumMod val="75000"/>
                  </a:schemeClr>
                </a:solidFill>
                <a:latin typeface="Bahnschrift Condensed" panose="020B0502040204020203" pitchFamily="34" charset="0"/>
                <a:ea typeface="+mn-ea"/>
                <a:cs typeface="Arial" pitchFamily="34" charset="0"/>
              </a:rPr>
              <a:t> COLUMNS HAVE A VERY GOOD CORRELATION WITH EACH-OTHER</a:t>
            </a:r>
          </a:p>
          <a:p>
            <a:pPr>
              <a:buClr>
                <a:srgbClr val="002060"/>
              </a:buClr>
            </a:pPr>
            <a:endParaRPr lang="en-US" sz="2400" b="1" dirty="0">
              <a:solidFill>
                <a:schemeClr val="accent5"/>
              </a:solidFill>
            </a:endParaRPr>
          </a:p>
          <a:p>
            <a:pPr>
              <a:buClr>
                <a:srgbClr val="002060"/>
              </a:buClr>
            </a:pPr>
            <a:endParaRPr lang="en-US" sz="2400" b="1" dirty="0">
              <a:solidFill>
                <a:schemeClr val="accent5"/>
              </a:solidFill>
            </a:endParaRPr>
          </a:p>
          <a:p>
            <a:pPr>
              <a:buClr>
                <a:schemeClr val="accent5"/>
              </a:buClr>
              <a:buFont typeface="Wingdings" pitchFamily="2" charset="2"/>
              <a:buChar char="v"/>
            </a:pPr>
            <a:endParaRPr lang="en-US" dirty="0">
              <a:solidFill>
                <a:schemeClr val="accent5"/>
              </a:solidFill>
            </a:endParaRPr>
          </a:p>
        </p:txBody>
      </p:sp>
    </p:spTree>
    <p:extLst>
      <p:ext uri="{BB962C8B-B14F-4D97-AF65-F5344CB8AC3E}">
        <p14:creationId xmlns:p14="http://schemas.microsoft.com/office/powerpoint/2010/main" val="2392923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D8C6E7B-0A24-4573-A5DA-3711A22F429D}"/>
              </a:ext>
            </a:extLst>
          </p:cNvPr>
          <p:cNvSpPr/>
          <p:nvPr/>
        </p:nvSpPr>
        <p:spPr>
          <a:xfrm>
            <a:off x="4356211" y="663897"/>
            <a:ext cx="347957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HEATMAP &amp; BOXPLOT</a:t>
            </a:r>
          </a:p>
        </p:txBody>
      </p:sp>
      <p:pic>
        <p:nvPicPr>
          <p:cNvPr id="6" name="Picture 5">
            <a:extLst>
              <a:ext uri="{FF2B5EF4-FFF2-40B4-BE49-F238E27FC236}">
                <a16:creationId xmlns:a16="http://schemas.microsoft.com/office/drawing/2014/main" id="{C0AA6ACA-BEF3-4B16-BD61-8F740AE46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191" y="1681872"/>
            <a:ext cx="5166808" cy="3010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Subtitle 2">
            <a:extLst>
              <a:ext uri="{FF2B5EF4-FFF2-40B4-BE49-F238E27FC236}">
                <a16:creationId xmlns:a16="http://schemas.microsoft.com/office/drawing/2014/main" id="{2D1C7644-3E99-48D2-BCBA-2A503C631FF7}"/>
              </a:ext>
            </a:extLst>
          </p:cNvPr>
          <p:cNvSpPr txBox="1">
            <a:spLocks/>
          </p:cNvSpPr>
          <p:nvPr/>
        </p:nvSpPr>
        <p:spPr>
          <a:xfrm>
            <a:off x="1882588" y="4883282"/>
            <a:ext cx="10157012" cy="1625094"/>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Heatmap shows that there are no Missing Values in the Dataset.</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Boxplot shows the result regarding the outliers.</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9" name="Picture 8">
            <a:extLst>
              <a:ext uri="{FF2B5EF4-FFF2-40B4-BE49-F238E27FC236}">
                <a16:creationId xmlns:a16="http://schemas.microsoft.com/office/drawing/2014/main" id="{86AA048C-D721-44BE-8C9F-B8C682ED4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280" y="1681872"/>
            <a:ext cx="4692967" cy="3054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F4C7F746-2298-4656-9C08-6F42AEDFB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298" y="4936949"/>
            <a:ext cx="2473007" cy="1762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0332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8463609-24CA-4701-ADA6-5FD8F4D39986}"/>
              </a:ext>
            </a:extLst>
          </p:cNvPr>
          <p:cNvSpPr/>
          <p:nvPr/>
        </p:nvSpPr>
        <p:spPr>
          <a:xfrm>
            <a:off x="4356211" y="663897"/>
            <a:ext cx="347957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HISTOGRAM &amp; DENSITY PLOT</a:t>
            </a:r>
          </a:p>
        </p:txBody>
      </p:sp>
      <p:pic>
        <p:nvPicPr>
          <p:cNvPr id="6" name="Picture 5">
            <a:extLst>
              <a:ext uri="{FF2B5EF4-FFF2-40B4-BE49-F238E27FC236}">
                <a16:creationId xmlns:a16="http://schemas.microsoft.com/office/drawing/2014/main" id="{A9DA1C58-4042-468E-878D-33C37BF7A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104" y="1626531"/>
            <a:ext cx="4546459" cy="2952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A0E6B69-7649-4725-A668-F13A0D7C0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704" y="1626531"/>
            <a:ext cx="5012343" cy="2952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Subtitle 2">
            <a:extLst>
              <a:ext uri="{FF2B5EF4-FFF2-40B4-BE49-F238E27FC236}">
                <a16:creationId xmlns:a16="http://schemas.microsoft.com/office/drawing/2014/main" id="{6E6A123A-E306-4417-8E71-4B90291A75F6}"/>
              </a:ext>
            </a:extLst>
          </p:cNvPr>
          <p:cNvSpPr txBox="1">
            <a:spLocks/>
          </p:cNvSpPr>
          <p:nvPr/>
        </p:nvSpPr>
        <p:spPr>
          <a:xfrm>
            <a:off x="1882588" y="4883282"/>
            <a:ext cx="10157012" cy="1625094"/>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Boxplot shows that the data is Right-Skewed (Positively Skewed)</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Density Plot shows the range of 4000 – 14000 where the maximum data is present</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spTree>
    <p:extLst>
      <p:ext uri="{BB962C8B-B14F-4D97-AF65-F5344CB8AC3E}">
        <p14:creationId xmlns:p14="http://schemas.microsoft.com/office/powerpoint/2010/main" val="74029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725398E5-AE7D-4FCB-A114-9EDFC6F29E0E}"/>
              </a:ext>
            </a:extLst>
          </p:cNvPr>
          <p:cNvSpPr/>
          <p:nvPr/>
        </p:nvSpPr>
        <p:spPr>
          <a:xfrm>
            <a:off x="4356211" y="663897"/>
            <a:ext cx="3479575" cy="56934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prstDash val="solid"/>
                </a:ln>
                <a:solidFill>
                  <a:schemeClr val="accent2">
                    <a:lumMod val="75000"/>
                  </a:schemeClr>
                </a:solidFill>
                <a:effectLst>
                  <a:outerShdw blurRad="88000" dist="50800" dir="5040000" algn="tl">
                    <a:schemeClr val="accent4">
                      <a:tint val="80000"/>
                      <a:satMod val="250000"/>
                      <a:alpha val="45000"/>
                    </a:schemeClr>
                  </a:outerShdw>
                </a:effectLst>
                <a:latin typeface="Bahnschrift Condensed" panose="020B0502040204020203" pitchFamily="34" charset="0"/>
              </a:rPr>
              <a:t>STATIONARITY CHECK</a:t>
            </a:r>
          </a:p>
        </p:txBody>
      </p:sp>
      <p:sp>
        <p:nvSpPr>
          <p:cNvPr id="4" name="Subtitle 2">
            <a:extLst>
              <a:ext uri="{FF2B5EF4-FFF2-40B4-BE49-F238E27FC236}">
                <a16:creationId xmlns:a16="http://schemas.microsoft.com/office/drawing/2014/main" id="{6B8B06A2-EB54-40B6-B5D1-DFF82E70FB3D}"/>
              </a:ext>
            </a:extLst>
          </p:cNvPr>
          <p:cNvSpPr txBox="1">
            <a:spLocks/>
          </p:cNvSpPr>
          <p:nvPr/>
        </p:nvSpPr>
        <p:spPr>
          <a:xfrm>
            <a:off x="1945341" y="1404976"/>
            <a:ext cx="10157012" cy="1625094"/>
          </a:xfrm>
          <a:prstGeom prst="rect">
            <a:avLst/>
          </a:prstGeom>
        </p:spPr>
        <p:txBody>
          <a:bodyPr vert="horz" lIns="91440" tIns="45720" rIns="91440" bIns="45720" rtlCol="0" anchor="ctr">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defTabSz="914400">
              <a:spcBef>
                <a:spcPts val="0"/>
              </a:spcBef>
              <a:spcAft>
                <a:spcPts val="0"/>
              </a:spcAft>
              <a:buClr>
                <a:srgbClr val="000000"/>
              </a:buClr>
              <a:buSzTx/>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Test Stationarity by using Dickey Fuller’s Test</a:t>
            </a:r>
          </a:p>
          <a:p>
            <a:pPr marL="342900" indent="-342900" algn="l" defTabSz="914400">
              <a:spcBef>
                <a:spcPts val="0"/>
              </a:spcBef>
              <a:spcAft>
                <a:spcPts val="0"/>
              </a:spcAft>
              <a:buClr>
                <a:srgbClr val="000000"/>
              </a:buClr>
              <a:buSzTx/>
              <a:buFont typeface="Arial" panose="020B0604020202020204" pitchFamily="34" charset="0"/>
              <a:buChar char="•"/>
              <a:defRPr/>
            </a:pPr>
            <a:endParaRPr lang="en-US" sz="2400" kern="0" dirty="0">
              <a:solidFill>
                <a:schemeClr val="accent3">
                  <a:lumMod val="75000"/>
                </a:schemeClr>
              </a:solidFill>
              <a:latin typeface="Bahnschrift Condensed" panose="020B0502040204020203" pitchFamily="34" charset="0"/>
              <a:cs typeface="Arial" pitchFamily="34" charset="0"/>
              <a:sym typeface="Arial"/>
            </a:endParaRPr>
          </a:p>
          <a:p>
            <a:pPr marL="342900" indent="-342900" algn="l" defTabSz="914400">
              <a:spcBef>
                <a:spcPts val="0"/>
              </a:spcBef>
              <a:spcAft>
                <a:spcPts val="0"/>
              </a:spcAft>
              <a:buClr>
                <a:srgbClr val="000000"/>
              </a:buClr>
              <a:buSzTx/>
              <a:buFont typeface="Arial" panose="020B0604020202020204" pitchFamily="34" charset="0"/>
              <a:buChar char="•"/>
              <a:defRPr/>
            </a:pPr>
            <a:r>
              <a:rPr lang="en-US" sz="2400" kern="0" dirty="0">
                <a:solidFill>
                  <a:schemeClr val="accent3">
                    <a:lumMod val="75000"/>
                  </a:schemeClr>
                </a:solidFill>
                <a:latin typeface="Bahnschrift Condensed" panose="020B0502040204020203" pitchFamily="34" charset="0"/>
                <a:cs typeface="Arial" pitchFamily="34" charset="0"/>
                <a:sym typeface="Arial"/>
              </a:rPr>
              <a:t>After applying Dickey Fuller’s Test to the data, we have found that the data is Non-Stationary</a:t>
            </a:r>
          </a:p>
          <a:p>
            <a:pPr marL="0" marR="0" lvl="0" indent="0" algn="r"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lang="en-US" sz="2400" kern="0" dirty="0">
              <a:solidFill>
                <a:schemeClr val="accent3">
                  <a:lumMod val="75000"/>
                </a:schemeClr>
              </a:solidFill>
              <a:latin typeface="Bahnschrift Condensed" panose="020B0502040204020203" pitchFamily="34" charset="0"/>
              <a:cs typeface="Arial" pitchFamily="34" charset="0"/>
            </a:endParaRPr>
          </a:p>
        </p:txBody>
      </p:sp>
      <p:pic>
        <p:nvPicPr>
          <p:cNvPr id="10" name="Picture 9">
            <a:extLst>
              <a:ext uri="{FF2B5EF4-FFF2-40B4-BE49-F238E27FC236}">
                <a16:creationId xmlns:a16="http://schemas.microsoft.com/office/drawing/2014/main" id="{1C9E8781-291F-483C-8B67-6A897D940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25" y="4054301"/>
            <a:ext cx="4290432" cy="15850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000BBBF4-E213-4C91-A436-175EC7905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288" y="2883782"/>
            <a:ext cx="7285351" cy="3779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880059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386</TotalTime>
  <Words>1579</Words>
  <Application>Microsoft Office PowerPoint</Application>
  <PresentationFormat>Widescreen</PresentationFormat>
  <Paragraphs>239</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Algerian</vt:lpstr>
      <vt:lpstr>Arial</vt:lpstr>
      <vt:lpstr>Bahnschrift Condensed</vt:lpstr>
      <vt:lpstr>Century Gothic</vt:lpstr>
      <vt:lpstr>Modern Love</vt:lpstr>
      <vt:lpstr>Wingdings</vt:lpstr>
      <vt:lpstr>Wingdings 3</vt:lpstr>
      <vt:lpstr>Wisp</vt:lpstr>
      <vt:lpstr> STOCK MARKET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STOCK MARKET ANALYSIS</dc:title>
  <dc:creator>Vishwas Suryawanshi</dc:creator>
  <cp:lastModifiedBy>Vishwas Suryawanshi</cp:lastModifiedBy>
  <cp:revision>5</cp:revision>
  <dcterms:created xsi:type="dcterms:W3CDTF">2022-03-25T09:46:03Z</dcterms:created>
  <dcterms:modified xsi:type="dcterms:W3CDTF">2022-03-25T16:17:13Z</dcterms:modified>
</cp:coreProperties>
</file>